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6" autoAdjust="0"/>
    <p:restoredTop sz="98426" autoAdjust="0"/>
  </p:normalViewPr>
  <p:slideViewPr>
    <p:cSldViewPr snapToGrid="0">
      <p:cViewPr varScale="1">
        <p:scale>
          <a:sx n="251" d="100"/>
          <a:sy n="251" d="100"/>
        </p:scale>
        <p:origin x="240" y="42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jpeg>
</file>

<file path=ppt/media/image11.jpeg>
</file>

<file path=ppt/media/image12.jpeg>
</file>

<file path=ppt/media/image13.jpeg>
</file>

<file path=ppt/media/image14.png>
</file>

<file path=ppt/media/image15.jpeg>
</file>

<file path=ppt/media/image16.png>
</file>

<file path=ppt/media/image17.jpeg>
</file>

<file path=ppt/media/image18.png>
</file>

<file path=ppt/media/image19.jpeg>
</file>

<file path=ppt/media/image2.jpeg>
</file>

<file path=ppt/media/image20.png>
</file>

<file path=ppt/media/image21.jpeg>
</file>

<file path=ppt/media/image22.jpeg>
</file>

<file path=ppt/media/image23.jpeg>
</file>

<file path=ppt/media/image3.jpeg>
</file>

<file path=ppt/media/image4.jpe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986F6-B59C-427E-86A1-0B23F231F3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18EC675-EBA2-4174-9D06-B8F4A1801B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0BE65DFA-85EB-416D-BD6C-FA4CF305CDB1}"/>
              </a:ext>
            </a:extLst>
          </p:cNvPr>
          <p:cNvSpPr>
            <a:spLocks noGrp="1"/>
          </p:cNvSpPr>
          <p:nvPr>
            <p:ph type="dt" sz="half" idx="10"/>
          </p:nvPr>
        </p:nvSpPr>
        <p:spPr/>
        <p:txBody>
          <a:bodyPr/>
          <a:lstStyle/>
          <a:p>
            <a:fld id="{5D4B294F-2D7C-49E5-935F-6917D870033D}" type="datetimeFigureOut">
              <a:rPr lang="en-GB" smtClean="0"/>
              <a:t>12/11/2023</a:t>
            </a:fld>
            <a:endParaRPr lang="en-GB"/>
          </a:p>
        </p:txBody>
      </p:sp>
      <p:sp>
        <p:nvSpPr>
          <p:cNvPr id="5" name="Footer Placeholder 4">
            <a:extLst>
              <a:ext uri="{FF2B5EF4-FFF2-40B4-BE49-F238E27FC236}">
                <a16:creationId xmlns:a16="http://schemas.microsoft.com/office/drawing/2014/main" id="{FEFE83E7-B981-4B2D-B83B-31F1B1D8953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40AAE7F-F2BA-447C-B92A-7E55BAAE74E5}"/>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2773901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BB092-87AB-4BD1-869A-F820C456127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61C4A1C-F5D5-4B79-B817-D1C97B06512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88B7A5C-87A9-4395-AC3F-6E1C58D049F1}"/>
              </a:ext>
            </a:extLst>
          </p:cNvPr>
          <p:cNvSpPr>
            <a:spLocks noGrp="1"/>
          </p:cNvSpPr>
          <p:nvPr>
            <p:ph type="dt" sz="half" idx="10"/>
          </p:nvPr>
        </p:nvSpPr>
        <p:spPr/>
        <p:txBody>
          <a:bodyPr/>
          <a:lstStyle/>
          <a:p>
            <a:fld id="{5D4B294F-2D7C-49E5-935F-6917D870033D}" type="datetimeFigureOut">
              <a:rPr lang="en-GB" smtClean="0"/>
              <a:t>12/11/2023</a:t>
            </a:fld>
            <a:endParaRPr lang="en-GB"/>
          </a:p>
        </p:txBody>
      </p:sp>
      <p:sp>
        <p:nvSpPr>
          <p:cNvPr id="5" name="Footer Placeholder 4">
            <a:extLst>
              <a:ext uri="{FF2B5EF4-FFF2-40B4-BE49-F238E27FC236}">
                <a16:creationId xmlns:a16="http://schemas.microsoft.com/office/drawing/2014/main" id="{679AC952-D9D4-4CD7-A702-3E2C25E4049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AF774DD-5ADF-4AE4-AFB7-1E6FFE0B4E99}"/>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4003975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ADFD02-4A6B-4C89-A55F-13A8C868B63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42C4A4F-D1B3-482C-84E0-A2E60EB06D8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170EB7A-C9EA-492E-9889-7EAE1504B6C5}"/>
              </a:ext>
            </a:extLst>
          </p:cNvPr>
          <p:cNvSpPr>
            <a:spLocks noGrp="1"/>
          </p:cNvSpPr>
          <p:nvPr>
            <p:ph type="dt" sz="half" idx="10"/>
          </p:nvPr>
        </p:nvSpPr>
        <p:spPr/>
        <p:txBody>
          <a:bodyPr/>
          <a:lstStyle/>
          <a:p>
            <a:fld id="{5D4B294F-2D7C-49E5-935F-6917D870033D}" type="datetimeFigureOut">
              <a:rPr lang="en-GB" smtClean="0"/>
              <a:t>12/11/2023</a:t>
            </a:fld>
            <a:endParaRPr lang="en-GB"/>
          </a:p>
        </p:txBody>
      </p:sp>
      <p:sp>
        <p:nvSpPr>
          <p:cNvPr id="5" name="Footer Placeholder 4">
            <a:extLst>
              <a:ext uri="{FF2B5EF4-FFF2-40B4-BE49-F238E27FC236}">
                <a16:creationId xmlns:a16="http://schemas.microsoft.com/office/drawing/2014/main" id="{6B7E7941-E869-4850-A4C6-8FEADC27F83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4A0E4AF-33E9-434A-BBE0-6786C2F16BFA}"/>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619198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DFCFA-B4AE-4AE4-9699-2E24E602796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0B6B1C2-2245-4CAA-92D1-94FD6394D34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026666D-0957-41CE-9C89-695F8CBFF562}"/>
              </a:ext>
            </a:extLst>
          </p:cNvPr>
          <p:cNvSpPr>
            <a:spLocks noGrp="1"/>
          </p:cNvSpPr>
          <p:nvPr>
            <p:ph type="dt" sz="half" idx="10"/>
          </p:nvPr>
        </p:nvSpPr>
        <p:spPr/>
        <p:txBody>
          <a:bodyPr/>
          <a:lstStyle/>
          <a:p>
            <a:fld id="{5D4B294F-2D7C-49E5-935F-6917D870033D}" type="datetimeFigureOut">
              <a:rPr lang="en-GB" smtClean="0"/>
              <a:t>12/11/2023</a:t>
            </a:fld>
            <a:endParaRPr lang="en-GB"/>
          </a:p>
        </p:txBody>
      </p:sp>
      <p:sp>
        <p:nvSpPr>
          <p:cNvPr id="5" name="Footer Placeholder 4">
            <a:extLst>
              <a:ext uri="{FF2B5EF4-FFF2-40B4-BE49-F238E27FC236}">
                <a16:creationId xmlns:a16="http://schemas.microsoft.com/office/drawing/2014/main" id="{F5587F5E-E215-46F5-B0F7-F5753E7B7CD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EF5BE1D-5BAC-47A6-A079-7BB7E12DD399}"/>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859532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34A4E-F796-47BA-8D69-2A63336FD9F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3F8AC087-0B2D-4DA1-9B63-C7167A1E40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017EEA1-1D74-4A90-8B58-BAB903446FEB}"/>
              </a:ext>
            </a:extLst>
          </p:cNvPr>
          <p:cNvSpPr>
            <a:spLocks noGrp="1"/>
          </p:cNvSpPr>
          <p:nvPr>
            <p:ph type="dt" sz="half" idx="10"/>
          </p:nvPr>
        </p:nvSpPr>
        <p:spPr/>
        <p:txBody>
          <a:bodyPr/>
          <a:lstStyle/>
          <a:p>
            <a:fld id="{5D4B294F-2D7C-49E5-935F-6917D870033D}" type="datetimeFigureOut">
              <a:rPr lang="en-GB" smtClean="0"/>
              <a:t>12/11/2023</a:t>
            </a:fld>
            <a:endParaRPr lang="en-GB"/>
          </a:p>
        </p:txBody>
      </p:sp>
      <p:sp>
        <p:nvSpPr>
          <p:cNvPr id="5" name="Footer Placeholder 4">
            <a:extLst>
              <a:ext uri="{FF2B5EF4-FFF2-40B4-BE49-F238E27FC236}">
                <a16:creationId xmlns:a16="http://schemas.microsoft.com/office/drawing/2014/main" id="{89F51D5E-6FEC-461A-BE45-26CAFD6EF9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D5ABAC2-A9C5-494D-840B-0776B302F13D}"/>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190410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A2058-9474-4030-9ED7-BCF17EACF3F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0D2AC06-C689-439B-B024-AFF23DED7B1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5572F85-B70A-41A5-B59F-3170A38E903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73CFC52-AE21-44B6-BBF7-8224A65CE8DD}"/>
              </a:ext>
            </a:extLst>
          </p:cNvPr>
          <p:cNvSpPr>
            <a:spLocks noGrp="1"/>
          </p:cNvSpPr>
          <p:nvPr>
            <p:ph type="dt" sz="half" idx="10"/>
          </p:nvPr>
        </p:nvSpPr>
        <p:spPr/>
        <p:txBody>
          <a:bodyPr/>
          <a:lstStyle/>
          <a:p>
            <a:fld id="{5D4B294F-2D7C-49E5-935F-6917D870033D}" type="datetimeFigureOut">
              <a:rPr lang="en-GB" smtClean="0"/>
              <a:t>12/11/2023</a:t>
            </a:fld>
            <a:endParaRPr lang="en-GB"/>
          </a:p>
        </p:txBody>
      </p:sp>
      <p:sp>
        <p:nvSpPr>
          <p:cNvPr id="6" name="Footer Placeholder 5">
            <a:extLst>
              <a:ext uri="{FF2B5EF4-FFF2-40B4-BE49-F238E27FC236}">
                <a16:creationId xmlns:a16="http://schemas.microsoft.com/office/drawing/2014/main" id="{235B84CF-9248-496D-91CB-BF4BFB6ACF2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B8E6684-0E0B-49BC-AED8-8C8BA38FF67B}"/>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3154633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29194-6A9B-474C-93DB-7923DFEB394C}"/>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73FAB4-AFB7-4F22-8C00-00D621ACE7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6D40097-8558-49FE-AE93-E4A90626BF3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9D3769-5E84-43B8-86AF-0F472F4968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B2E3570-D3D4-4FFA-9D12-13F612A3406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005CE6A4-609B-48E7-A27B-C721D18CDC34}"/>
              </a:ext>
            </a:extLst>
          </p:cNvPr>
          <p:cNvSpPr>
            <a:spLocks noGrp="1"/>
          </p:cNvSpPr>
          <p:nvPr>
            <p:ph type="dt" sz="half" idx="10"/>
          </p:nvPr>
        </p:nvSpPr>
        <p:spPr/>
        <p:txBody>
          <a:bodyPr/>
          <a:lstStyle/>
          <a:p>
            <a:fld id="{5D4B294F-2D7C-49E5-935F-6917D870033D}" type="datetimeFigureOut">
              <a:rPr lang="en-GB" smtClean="0"/>
              <a:t>12/11/2023</a:t>
            </a:fld>
            <a:endParaRPr lang="en-GB"/>
          </a:p>
        </p:txBody>
      </p:sp>
      <p:sp>
        <p:nvSpPr>
          <p:cNvPr id="8" name="Footer Placeholder 7">
            <a:extLst>
              <a:ext uri="{FF2B5EF4-FFF2-40B4-BE49-F238E27FC236}">
                <a16:creationId xmlns:a16="http://schemas.microsoft.com/office/drawing/2014/main" id="{CD00C08B-2E29-439F-9F98-577F00598E6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02F8D24-A02C-4E2C-9045-74522D78BDE3}"/>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972574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155C8-5842-4642-BA8E-49A066CC36B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5F2EFB2C-E1D3-49A1-91E8-81CF164D8223}"/>
              </a:ext>
            </a:extLst>
          </p:cNvPr>
          <p:cNvSpPr>
            <a:spLocks noGrp="1"/>
          </p:cNvSpPr>
          <p:nvPr>
            <p:ph type="dt" sz="half" idx="10"/>
          </p:nvPr>
        </p:nvSpPr>
        <p:spPr/>
        <p:txBody>
          <a:bodyPr/>
          <a:lstStyle/>
          <a:p>
            <a:fld id="{5D4B294F-2D7C-49E5-935F-6917D870033D}" type="datetimeFigureOut">
              <a:rPr lang="en-GB" smtClean="0"/>
              <a:t>12/11/2023</a:t>
            </a:fld>
            <a:endParaRPr lang="en-GB"/>
          </a:p>
        </p:txBody>
      </p:sp>
      <p:sp>
        <p:nvSpPr>
          <p:cNvPr id="4" name="Footer Placeholder 3">
            <a:extLst>
              <a:ext uri="{FF2B5EF4-FFF2-40B4-BE49-F238E27FC236}">
                <a16:creationId xmlns:a16="http://schemas.microsoft.com/office/drawing/2014/main" id="{0232B2C2-9102-420D-8DA0-1EEF7A708A2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5DA539D-81D0-4C15-B83C-F61E37FB7FB2}"/>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499673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F559F9-6CAD-4424-87C1-40975CF71C3D}"/>
              </a:ext>
            </a:extLst>
          </p:cNvPr>
          <p:cNvSpPr>
            <a:spLocks noGrp="1"/>
          </p:cNvSpPr>
          <p:nvPr>
            <p:ph type="dt" sz="half" idx="10"/>
          </p:nvPr>
        </p:nvSpPr>
        <p:spPr/>
        <p:txBody>
          <a:bodyPr/>
          <a:lstStyle/>
          <a:p>
            <a:fld id="{5D4B294F-2D7C-49E5-935F-6917D870033D}" type="datetimeFigureOut">
              <a:rPr lang="en-GB" smtClean="0"/>
              <a:t>12/11/2023</a:t>
            </a:fld>
            <a:endParaRPr lang="en-GB"/>
          </a:p>
        </p:txBody>
      </p:sp>
      <p:sp>
        <p:nvSpPr>
          <p:cNvPr id="3" name="Footer Placeholder 2">
            <a:extLst>
              <a:ext uri="{FF2B5EF4-FFF2-40B4-BE49-F238E27FC236}">
                <a16:creationId xmlns:a16="http://schemas.microsoft.com/office/drawing/2014/main" id="{2832E806-D208-47E2-905F-C1D14E81487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BB97453-B5DE-4633-97F0-4CF6FF81FA65}"/>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1831345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248D4-CCD6-4AEA-B0D6-C0C65084C3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041478A-F323-4464-A6A3-25E9A0C19C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E467A0D-4521-47B5-A10F-3F434645CE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01F9E6C-743B-4EA6-A45D-071D3CDBDD8E}"/>
              </a:ext>
            </a:extLst>
          </p:cNvPr>
          <p:cNvSpPr>
            <a:spLocks noGrp="1"/>
          </p:cNvSpPr>
          <p:nvPr>
            <p:ph type="dt" sz="half" idx="10"/>
          </p:nvPr>
        </p:nvSpPr>
        <p:spPr/>
        <p:txBody>
          <a:bodyPr/>
          <a:lstStyle/>
          <a:p>
            <a:fld id="{5D4B294F-2D7C-49E5-935F-6917D870033D}" type="datetimeFigureOut">
              <a:rPr lang="en-GB" smtClean="0"/>
              <a:t>12/11/2023</a:t>
            </a:fld>
            <a:endParaRPr lang="en-GB"/>
          </a:p>
        </p:txBody>
      </p:sp>
      <p:sp>
        <p:nvSpPr>
          <p:cNvPr id="6" name="Footer Placeholder 5">
            <a:extLst>
              <a:ext uri="{FF2B5EF4-FFF2-40B4-BE49-F238E27FC236}">
                <a16:creationId xmlns:a16="http://schemas.microsoft.com/office/drawing/2014/main" id="{D813207B-E9F4-4336-A21D-30805906BD3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E557B31-95B2-41E6-8C72-216D8D2C63F5}"/>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2809187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A90D3-B7A6-4634-885A-7C55CC24AF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52FEC6A-F4C4-461E-9FAC-BD8F47C946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339B639-E358-4011-9F87-7A463E7213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5D0A6EA-FBC6-4D84-9C3E-2981D8645E70}"/>
              </a:ext>
            </a:extLst>
          </p:cNvPr>
          <p:cNvSpPr>
            <a:spLocks noGrp="1"/>
          </p:cNvSpPr>
          <p:nvPr>
            <p:ph type="dt" sz="half" idx="10"/>
          </p:nvPr>
        </p:nvSpPr>
        <p:spPr/>
        <p:txBody>
          <a:bodyPr/>
          <a:lstStyle/>
          <a:p>
            <a:fld id="{5D4B294F-2D7C-49E5-935F-6917D870033D}" type="datetimeFigureOut">
              <a:rPr lang="en-GB" smtClean="0"/>
              <a:t>12/11/2023</a:t>
            </a:fld>
            <a:endParaRPr lang="en-GB"/>
          </a:p>
        </p:txBody>
      </p:sp>
      <p:sp>
        <p:nvSpPr>
          <p:cNvPr id="6" name="Footer Placeholder 5">
            <a:extLst>
              <a:ext uri="{FF2B5EF4-FFF2-40B4-BE49-F238E27FC236}">
                <a16:creationId xmlns:a16="http://schemas.microsoft.com/office/drawing/2014/main" id="{EC7877FA-E2E8-4924-8A7E-825152A6090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89CDE2-FF08-45D9-86A5-AD721ED3E70B}"/>
              </a:ext>
            </a:extLst>
          </p:cNvPr>
          <p:cNvSpPr>
            <a:spLocks noGrp="1"/>
          </p:cNvSpPr>
          <p:nvPr>
            <p:ph type="sldNum" sz="quarter" idx="12"/>
          </p:nvPr>
        </p:nvSpPr>
        <p:spPr/>
        <p:txBody>
          <a:bodyPr/>
          <a:lstStyle/>
          <a:p>
            <a:fld id="{6A7485CD-1DBB-4EE5-8EEA-DEFB66D95824}" type="slidenum">
              <a:rPr lang="en-GB" smtClean="0"/>
              <a:t>‹#›</a:t>
            </a:fld>
            <a:endParaRPr lang="en-GB"/>
          </a:p>
        </p:txBody>
      </p:sp>
    </p:spTree>
    <p:extLst>
      <p:ext uri="{BB962C8B-B14F-4D97-AF65-F5344CB8AC3E}">
        <p14:creationId xmlns:p14="http://schemas.microsoft.com/office/powerpoint/2010/main" val="3901656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9971D5-B223-4C9D-AAA7-F0D7EB9E8D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FD8E441-FC14-415C-9678-53E434B1BF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1B6B5DF-4ACF-4A31-841D-A614557ABA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4B294F-2D7C-49E5-935F-6917D870033D}" type="datetimeFigureOut">
              <a:rPr lang="en-GB" smtClean="0"/>
              <a:t>12/11/2023</a:t>
            </a:fld>
            <a:endParaRPr lang="en-GB"/>
          </a:p>
        </p:txBody>
      </p:sp>
      <p:sp>
        <p:nvSpPr>
          <p:cNvPr id="5" name="Footer Placeholder 4">
            <a:extLst>
              <a:ext uri="{FF2B5EF4-FFF2-40B4-BE49-F238E27FC236}">
                <a16:creationId xmlns:a16="http://schemas.microsoft.com/office/drawing/2014/main" id="{FC964315-B2AD-4829-B4F2-9305D2B89B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2431A91-820C-47CE-B473-E8950B1615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7485CD-1DBB-4EE5-8EEA-DEFB66D95824}" type="slidenum">
              <a:rPr lang="en-GB" smtClean="0"/>
              <a:t>‹#›</a:t>
            </a:fld>
            <a:endParaRPr lang="en-GB"/>
          </a:p>
        </p:txBody>
      </p:sp>
    </p:spTree>
    <p:extLst>
      <p:ext uri="{BB962C8B-B14F-4D97-AF65-F5344CB8AC3E}">
        <p14:creationId xmlns:p14="http://schemas.microsoft.com/office/powerpoint/2010/main" val="12164453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image" Target="../media/image10.jpe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7094A-0988-4951-A493-1B6C24C1FCEE}"/>
              </a:ext>
            </a:extLst>
          </p:cNvPr>
          <p:cNvSpPr>
            <a:spLocks noGrp="1"/>
          </p:cNvSpPr>
          <p:nvPr>
            <p:ph type="ctrTitle"/>
          </p:nvPr>
        </p:nvSpPr>
        <p:spPr/>
        <p:txBody>
          <a:bodyPr/>
          <a:lstStyle/>
          <a:p>
            <a:r>
              <a:rPr lang="en-US" dirty="0"/>
              <a:t>Research</a:t>
            </a:r>
            <a:endParaRPr lang="en-GB" dirty="0"/>
          </a:p>
        </p:txBody>
      </p:sp>
      <p:sp>
        <p:nvSpPr>
          <p:cNvPr id="3" name="Subtitle 2">
            <a:extLst>
              <a:ext uri="{FF2B5EF4-FFF2-40B4-BE49-F238E27FC236}">
                <a16:creationId xmlns:a16="http://schemas.microsoft.com/office/drawing/2014/main" id="{FCCF4BC4-675D-4E23-8193-14FA84FF51B0}"/>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632989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A3C210E6-A35A-4F68-8D60-801A019C75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Could Notre-Dame's roof be rebuilt as a giant greenhouse? - The Spaces">
            <a:extLst>
              <a:ext uri="{FF2B5EF4-FFF2-40B4-BE49-F238E27FC236}">
                <a16:creationId xmlns:a16="http://schemas.microsoft.com/office/drawing/2014/main" id="{EF32144F-DA3F-4F1E-B721-FEE3F8F17D8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406" r="642"/>
          <a:stretch/>
        </p:blipFill>
        <p:spPr bwMode="auto">
          <a:xfrm>
            <a:off x="3136389" y="10"/>
            <a:ext cx="4979304" cy="3401558"/>
          </a:xfrm>
          <a:custGeom>
            <a:avLst/>
            <a:gdLst/>
            <a:ahLst/>
            <a:cxnLst/>
            <a:rect l="l" t="t" r="r" b="b"/>
            <a:pathLst>
              <a:path w="4979304" h="3364992">
                <a:moveTo>
                  <a:pt x="0" y="0"/>
                </a:moveTo>
                <a:lnTo>
                  <a:pt x="4211250" y="0"/>
                </a:lnTo>
                <a:lnTo>
                  <a:pt x="4309461" y="192282"/>
                </a:lnTo>
                <a:cubicBezTo>
                  <a:pt x="4697535" y="1033269"/>
                  <a:pt x="4937593" y="2032690"/>
                  <a:pt x="4974907" y="3110424"/>
                </a:cubicBezTo>
                <a:lnTo>
                  <a:pt x="4979304" y="3364992"/>
                </a:lnTo>
                <a:lnTo>
                  <a:pt x="800592" y="3364992"/>
                </a:lnTo>
                <a:lnTo>
                  <a:pt x="797493" y="3185579"/>
                </a:lnTo>
                <a:cubicBezTo>
                  <a:pt x="756786" y="2009870"/>
                  <a:pt x="474799" y="927359"/>
                  <a:pt x="22579" y="42066"/>
                </a:cubicBezTo>
                <a:close/>
              </a:path>
            </a:pathLst>
          </a:custGeom>
          <a:noFill/>
          <a:extLst>
            <a:ext uri="{909E8E84-426E-40DD-AFC4-6F175D3DCCD1}">
              <a14:hiddenFill xmlns:a14="http://schemas.microsoft.com/office/drawing/2010/main">
                <a:solidFill>
                  <a:srgbClr val="FFFFFF"/>
                </a:solidFill>
              </a14:hiddenFill>
            </a:ext>
          </a:extLst>
        </p:spPr>
      </p:pic>
      <p:pic>
        <p:nvPicPr>
          <p:cNvPr id="3074" name="Picture 2" descr="Stylized Mangrove Greenhouse - Download Free 3D model by Bársh (@borsh_and)  [4ad533f]">
            <a:extLst>
              <a:ext uri="{FF2B5EF4-FFF2-40B4-BE49-F238E27FC236}">
                <a16:creationId xmlns:a16="http://schemas.microsoft.com/office/drawing/2014/main" id="{56ED72F6-AEBC-46DD-8052-60F97893F4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688" r="9765" b="-1"/>
          <a:stretch/>
        </p:blipFill>
        <p:spPr bwMode="auto">
          <a:xfrm>
            <a:off x="7381690" y="3456433"/>
            <a:ext cx="4810310" cy="3401568"/>
          </a:xfrm>
          <a:custGeom>
            <a:avLst/>
            <a:gdLst/>
            <a:ahLst/>
            <a:cxnLst/>
            <a:rect l="l" t="t" r="r" b="b"/>
            <a:pathLst>
              <a:path w="4810310" h="3401568">
                <a:moveTo>
                  <a:pt x="781270" y="0"/>
                </a:moveTo>
                <a:lnTo>
                  <a:pt x="4810310" y="0"/>
                </a:lnTo>
                <a:lnTo>
                  <a:pt x="4810310" y="3401568"/>
                </a:lnTo>
                <a:lnTo>
                  <a:pt x="0" y="3401568"/>
                </a:lnTo>
                <a:lnTo>
                  <a:pt x="1963" y="3397912"/>
                </a:lnTo>
                <a:cubicBezTo>
                  <a:pt x="454182" y="2512619"/>
                  <a:pt x="736170" y="1430108"/>
                  <a:pt x="776876" y="254399"/>
                </a:cubicBezTo>
                <a:close/>
              </a:path>
            </a:pathLst>
          </a:custGeom>
          <a:noFill/>
          <a:extLst>
            <a:ext uri="{909E8E84-426E-40DD-AFC4-6F175D3DCCD1}">
              <a14:hiddenFill xmlns:a14="http://schemas.microsoft.com/office/drawing/2010/main">
                <a:solidFill>
                  <a:srgbClr val="FFFFFF"/>
                </a:solidFill>
              </a14:hiddenFill>
            </a:ext>
          </a:extLst>
        </p:spPr>
      </p:pic>
      <p:pic>
        <p:nvPicPr>
          <p:cNvPr id="3078" name="Picture 6" descr="earthship greenhouse designs | production green house near Calgary, Canada  in collaboration w/ Madeen ... | Earthship home, Earth sheltered homes,  Earth sheltered">
            <a:extLst>
              <a:ext uri="{FF2B5EF4-FFF2-40B4-BE49-F238E27FC236}">
                <a16:creationId xmlns:a16="http://schemas.microsoft.com/office/drawing/2014/main" id="{1602A774-ADC3-41B8-87BA-EDA787C607B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099" r="12467" b="-3"/>
          <a:stretch/>
        </p:blipFill>
        <p:spPr bwMode="auto">
          <a:xfrm>
            <a:off x="3189428" y="3456432"/>
            <a:ext cx="4925479" cy="3401568"/>
          </a:xfrm>
          <a:custGeom>
            <a:avLst/>
            <a:gdLst/>
            <a:ahLst/>
            <a:cxnLst/>
            <a:rect l="l" t="t" r="r" b="b"/>
            <a:pathLst>
              <a:path w="4925479" h="3364992">
                <a:moveTo>
                  <a:pt x="749362" y="0"/>
                </a:moveTo>
                <a:lnTo>
                  <a:pt x="4925479" y="0"/>
                </a:lnTo>
                <a:lnTo>
                  <a:pt x="4921868" y="209033"/>
                </a:lnTo>
                <a:cubicBezTo>
                  <a:pt x="4884554" y="1286766"/>
                  <a:pt x="4644496" y="2286187"/>
                  <a:pt x="4256422" y="3127175"/>
                </a:cubicBezTo>
                <a:lnTo>
                  <a:pt x="4134952" y="3364992"/>
                </a:lnTo>
                <a:lnTo>
                  <a:pt x="0" y="3364992"/>
                </a:lnTo>
                <a:lnTo>
                  <a:pt x="79008" y="3202330"/>
                </a:lnTo>
                <a:cubicBezTo>
                  <a:pt x="467082" y="2361343"/>
                  <a:pt x="707140" y="1361922"/>
                  <a:pt x="744454" y="284189"/>
                </a:cubicBezTo>
                <a:close/>
              </a:path>
            </a:pathLst>
          </a:custGeom>
          <a:noFill/>
          <a:extLst>
            <a:ext uri="{909E8E84-426E-40DD-AFC4-6F175D3DCCD1}">
              <a14:hiddenFill xmlns:a14="http://schemas.microsoft.com/office/drawing/2010/main">
                <a:solidFill>
                  <a:srgbClr val="FFFFFF"/>
                </a:solidFill>
              </a14:hiddenFill>
            </a:ext>
          </a:extLst>
        </p:spPr>
      </p:pic>
      <p:sp useBgFill="1">
        <p:nvSpPr>
          <p:cNvPr id="3085" name="Freeform: Shape 3084">
            <a:extLst>
              <a:ext uri="{FF2B5EF4-FFF2-40B4-BE49-F238E27FC236}">
                <a16:creationId xmlns:a16="http://schemas.microsoft.com/office/drawing/2014/main" id="{AC0D06B0-F19C-459E-B221-A34B506FB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45815" cy="6858000"/>
          </a:xfrm>
          <a:custGeom>
            <a:avLst/>
            <a:gdLst>
              <a:gd name="connsiteX0" fmla="*/ 0 w 3945815"/>
              <a:gd name="connsiteY0" fmla="*/ 0 h 6858000"/>
              <a:gd name="connsiteX1" fmla="*/ 3138662 w 3945815"/>
              <a:gd name="connsiteY1" fmla="*/ 0 h 6858000"/>
              <a:gd name="connsiteX2" fmla="*/ 3275260 w 3945815"/>
              <a:gd name="connsiteY2" fmla="*/ 267438 h 6858000"/>
              <a:gd name="connsiteX3" fmla="*/ 3945815 w 3945815"/>
              <a:gd name="connsiteY3" fmla="*/ 3481388 h 6858000"/>
              <a:gd name="connsiteX4" fmla="*/ 3275260 w 3945815"/>
              <a:gd name="connsiteY4" fmla="*/ 6695338 h 6858000"/>
              <a:gd name="connsiteX5" fmla="*/ 3192177 w 3945815"/>
              <a:gd name="connsiteY5" fmla="*/ 6858000 h 6858000"/>
              <a:gd name="connsiteX6" fmla="*/ 0 w 394581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45815" h="6858000">
                <a:moveTo>
                  <a:pt x="0" y="0"/>
                </a:moveTo>
                <a:lnTo>
                  <a:pt x="3138662" y="0"/>
                </a:lnTo>
                <a:lnTo>
                  <a:pt x="3275260" y="267438"/>
                </a:lnTo>
                <a:cubicBezTo>
                  <a:pt x="3698614" y="1184879"/>
                  <a:pt x="3945815" y="2290869"/>
                  <a:pt x="3945815" y="3481388"/>
                </a:cubicBezTo>
                <a:cubicBezTo>
                  <a:pt x="3945815" y="4671908"/>
                  <a:pt x="3698614" y="5777898"/>
                  <a:pt x="3275260" y="6695338"/>
                </a:cubicBezTo>
                <a:lnTo>
                  <a:pt x="3192177"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087" name="Freeform: Shape 3086">
            <a:extLst>
              <a:ext uri="{FF2B5EF4-FFF2-40B4-BE49-F238E27FC236}">
                <a16:creationId xmlns:a16="http://schemas.microsoft.com/office/drawing/2014/main" id="{345B26DA-1C6B-4C66-81C9-9C1877FC2D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36670" cy="6858000"/>
          </a:xfrm>
          <a:custGeom>
            <a:avLst/>
            <a:gdLst>
              <a:gd name="connsiteX0" fmla="*/ 0 w 3936670"/>
              <a:gd name="connsiteY0" fmla="*/ 0 h 6858000"/>
              <a:gd name="connsiteX1" fmla="*/ 3129517 w 3936670"/>
              <a:gd name="connsiteY1" fmla="*/ 0 h 6858000"/>
              <a:gd name="connsiteX2" fmla="*/ 3266115 w 3936670"/>
              <a:gd name="connsiteY2" fmla="*/ 267438 h 6858000"/>
              <a:gd name="connsiteX3" fmla="*/ 3936670 w 3936670"/>
              <a:gd name="connsiteY3" fmla="*/ 3481388 h 6858000"/>
              <a:gd name="connsiteX4" fmla="*/ 3266115 w 3936670"/>
              <a:gd name="connsiteY4" fmla="*/ 6695338 h 6858000"/>
              <a:gd name="connsiteX5" fmla="*/ 3183032 w 3936670"/>
              <a:gd name="connsiteY5" fmla="*/ 6858000 h 6858000"/>
              <a:gd name="connsiteX6" fmla="*/ 0 w 39366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6670" h="6858000">
                <a:moveTo>
                  <a:pt x="0" y="0"/>
                </a:moveTo>
                <a:lnTo>
                  <a:pt x="3129517" y="0"/>
                </a:lnTo>
                <a:lnTo>
                  <a:pt x="3266115" y="267438"/>
                </a:lnTo>
                <a:cubicBezTo>
                  <a:pt x="3689469" y="1184879"/>
                  <a:pt x="3936670" y="2290869"/>
                  <a:pt x="3936670" y="3481388"/>
                </a:cubicBezTo>
                <a:cubicBezTo>
                  <a:pt x="3936670" y="4671908"/>
                  <a:pt x="3689469" y="5777898"/>
                  <a:pt x="3266115" y="6695338"/>
                </a:cubicBezTo>
                <a:lnTo>
                  <a:pt x="3183032"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5CF22D8-F7C2-46D4-8109-AC1B8EE425FE}"/>
              </a:ext>
            </a:extLst>
          </p:cNvPr>
          <p:cNvSpPr>
            <a:spLocks noGrp="1"/>
          </p:cNvSpPr>
          <p:nvPr>
            <p:ph type="title"/>
          </p:nvPr>
        </p:nvSpPr>
        <p:spPr>
          <a:xfrm>
            <a:off x="448056" y="685800"/>
            <a:ext cx="2807208" cy="1325563"/>
          </a:xfrm>
        </p:spPr>
        <p:txBody>
          <a:bodyPr vert="horz" lIns="91440" tIns="45720" rIns="91440" bIns="45720" rtlCol="0" anchor="ctr">
            <a:normAutofit/>
          </a:bodyPr>
          <a:lstStyle/>
          <a:p>
            <a:r>
              <a:rPr lang="en-US" sz="2800" kern="1200" dirty="0">
                <a:solidFill>
                  <a:schemeClr val="tx1"/>
                </a:solidFill>
                <a:latin typeface="+mj-lt"/>
                <a:ea typeface="+mj-ea"/>
                <a:cs typeface="+mj-cs"/>
              </a:rPr>
              <a:t>Environment</a:t>
            </a:r>
          </a:p>
        </p:txBody>
      </p:sp>
      <p:sp>
        <p:nvSpPr>
          <p:cNvPr id="3089" name="Rectangle 3088">
            <a:extLst>
              <a:ext uri="{FF2B5EF4-FFF2-40B4-BE49-F238E27FC236}">
                <a16:creationId xmlns:a16="http://schemas.microsoft.com/office/drawing/2014/main" id="{98DE6C44-43F8-4DE4-AB81-66853FFEA0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05840"/>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91" name="Rectangle 3090">
            <a:extLst>
              <a:ext uri="{FF2B5EF4-FFF2-40B4-BE49-F238E27FC236}">
                <a16:creationId xmlns:a16="http://schemas.microsoft.com/office/drawing/2014/main" id="{2409529B-9B56-4F10-BE4D-F934DB89E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089941"/>
            <a:ext cx="2834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D783E2C4-5A5B-4043-AB6B-C92FCE18E855}"/>
              </a:ext>
            </a:extLst>
          </p:cNvPr>
          <p:cNvSpPr txBox="1"/>
          <p:nvPr/>
        </p:nvSpPr>
        <p:spPr>
          <a:xfrm>
            <a:off x="448056" y="2258568"/>
            <a:ext cx="2807208" cy="392277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700"/>
              <a:t>These are models of greenhouses, I will be taking inspiration from these in how I create the environment for my game, most of them use rectangular windows to form the shape they are looking for I will use rectangular windows too to build up the shape and for the interior there are a lot of mutated plants and greenery around</a:t>
            </a:r>
          </a:p>
        </p:txBody>
      </p:sp>
      <p:pic>
        <p:nvPicPr>
          <p:cNvPr id="3076" name="Picture 4" descr="3D Model Greenhouse – Toffu Co">
            <a:extLst>
              <a:ext uri="{FF2B5EF4-FFF2-40B4-BE49-F238E27FC236}">
                <a16:creationId xmlns:a16="http://schemas.microsoft.com/office/drawing/2014/main" id="{8989647A-33B6-4824-AD16-184BAFC3419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7888" r="-1" b="11063"/>
          <a:stretch/>
        </p:blipFill>
        <p:spPr bwMode="auto">
          <a:xfrm>
            <a:off x="7404372" y="10"/>
            <a:ext cx="4787628" cy="3401558"/>
          </a:xfrm>
          <a:custGeom>
            <a:avLst/>
            <a:gdLst/>
            <a:ahLst/>
            <a:cxnLst/>
            <a:rect l="l" t="t" r="r" b="b"/>
            <a:pathLst>
              <a:path w="4787628" h="3401568">
                <a:moveTo>
                  <a:pt x="0" y="0"/>
                </a:moveTo>
                <a:lnTo>
                  <a:pt x="4787628" y="0"/>
                </a:lnTo>
                <a:lnTo>
                  <a:pt x="4787628" y="3401568"/>
                </a:lnTo>
                <a:lnTo>
                  <a:pt x="762748" y="3401568"/>
                </a:lnTo>
                <a:lnTo>
                  <a:pt x="751436" y="2963954"/>
                </a:lnTo>
                <a:cubicBezTo>
                  <a:pt x="698408" y="1942163"/>
                  <a:pt x="463174" y="995044"/>
                  <a:pt x="93264" y="192283"/>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1620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077" name="Rectangle 2076">
            <a:extLst>
              <a:ext uri="{FF2B5EF4-FFF2-40B4-BE49-F238E27FC236}">
                <a16:creationId xmlns:a16="http://schemas.microsoft.com/office/drawing/2014/main" id="{5CB593EA-2F98-479F-B4C4-F366571FA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72" name="Picture 24" descr="Botnomorphia: Chomper by kittygirlxjanax on DeviantArt">
            <a:extLst>
              <a:ext uri="{FF2B5EF4-FFF2-40B4-BE49-F238E27FC236}">
                <a16:creationId xmlns:a16="http://schemas.microsoft.com/office/drawing/2014/main" id="{76EBE3B1-5692-445E-B7A8-7874883A5D3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54" r="33600" b="4"/>
          <a:stretch/>
        </p:blipFill>
        <p:spPr bwMode="auto">
          <a:xfrm>
            <a:off x="20" y="10"/>
            <a:ext cx="2970445" cy="3383269"/>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Piranha Plant - Wikipedia">
            <a:extLst>
              <a:ext uri="{FF2B5EF4-FFF2-40B4-BE49-F238E27FC236}">
                <a16:creationId xmlns:a16="http://schemas.microsoft.com/office/drawing/2014/main" id="{43803A50-F200-4126-ACF5-5573A42BF97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54" r="-1" b="39100"/>
          <a:stretch/>
        </p:blipFill>
        <p:spPr bwMode="auto">
          <a:xfrm>
            <a:off x="3072956" y="10"/>
            <a:ext cx="2970465" cy="338326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rtStation - PVZ Plant Character Models">
            <a:extLst>
              <a:ext uri="{FF2B5EF4-FFF2-40B4-BE49-F238E27FC236}">
                <a16:creationId xmlns:a16="http://schemas.microsoft.com/office/drawing/2014/main" id="{0ABFD4FE-4CCB-2998-6EE3-BFD0D476658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2562" r="20463" b="3"/>
          <a:stretch/>
        </p:blipFill>
        <p:spPr bwMode="auto">
          <a:xfrm>
            <a:off x="6145909"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descr="Chomper - Plants Vs Zombies: Garden Warfare Wiki">
            <a:extLst>
              <a:ext uri="{FF2B5EF4-FFF2-40B4-BE49-F238E27FC236}">
                <a16:creationId xmlns:a16="http://schemas.microsoft.com/office/drawing/2014/main" id="{C0DCD749-A32D-495F-AF0D-F0003370DEC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3146" b="8054"/>
          <a:stretch/>
        </p:blipFill>
        <p:spPr bwMode="auto">
          <a:xfrm>
            <a:off x="9220200"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Sunflower (Plants vs. Zombies) - Download Free 3D model by KillerBear  [a5a7d59] - Sketchfab">
            <a:extLst>
              <a:ext uri="{FF2B5EF4-FFF2-40B4-BE49-F238E27FC236}">
                <a16:creationId xmlns:a16="http://schemas.microsoft.com/office/drawing/2014/main" id="{5F0C6BF3-AF22-4065-9061-F82D0E33AB1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1" b="491"/>
          <a:stretch/>
        </p:blipFill>
        <p:spPr bwMode="auto">
          <a:xfrm>
            <a:off x="-1018" y="3474720"/>
            <a:ext cx="6044438" cy="3383280"/>
          </a:xfrm>
          <a:prstGeom prst="rect">
            <a:avLst/>
          </a:prstGeom>
          <a:noFill/>
          <a:extLst>
            <a:ext uri="{909E8E84-426E-40DD-AFC4-6F175D3DCCD1}">
              <a14:hiddenFill xmlns:a14="http://schemas.microsoft.com/office/drawing/2010/main">
                <a:solidFill>
                  <a:srgbClr val="FFFFFF"/>
                </a:solidFill>
              </a14:hiddenFill>
            </a:ext>
          </a:extLst>
        </p:spPr>
      </p:pic>
      <p:sp>
        <p:nvSpPr>
          <p:cNvPr id="2079" name="Rectangle 2078">
            <a:extLst>
              <a:ext uri="{FF2B5EF4-FFF2-40B4-BE49-F238E27FC236}">
                <a16:creationId xmlns:a16="http://schemas.microsoft.com/office/drawing/2014/main" id="{39BEB6D0-9E4E-4221-93D1-74ABECEE9E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5910" y="3474720"/>
            <a:ext cx="6046090" cy="3383281"/>
          </a:xfrm>
          <a:prstGeom prst="rect">
            <a:avLst/>
          </a:prstGeom>
          <a:solidFill>
            <a:srgbClr val="6141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A6A8CE4-8081-4E54-BE63-4DAE19184273}"/>
              </a:ext>
            </a:extLst>
          </p:cNvPr>
          <p:cNvSpPr>
            <a:spLocks noGrp="1"/>
          </p:cNvSpPr>
          <p:nvPr>
            <p:ph type="title"/>
          </p:nvPr>
        </p:nvSpPr>
        <p:spPr>
          <a:xfrm>
            <a:off x="6491653" y="3799272"/>
            <a:ext cx="5193748" cy="637124"/>
          </a:xfrm>
        </p:spPr>
        <p:txBody>
          <a:bodyPr vert="horz" lIns="91440" tIns="45720" rIns="91440" bIns="45720" rtlCol="0" anchor="ctr">
            <a:normAutofit/>
          </a:bodyPr>
          <a:lstStyle/>
          <a:p>
            <a:r>
              <a:rPr lang="en-US" sz="3200" kern="1200" dirty="0">
                <a:solidFill>
                  <a:srgbClr val="FFFFFF"/>
                </a:solidFill>
                <a:latin typeface="+mj-lt"/>
                <a:ea typeface="+mj-ea"/>
                <a:cs typeface="+mj-cs"/>
              </a:rPr>
              <a:t>Plants</a:t>
            </a:r>
          </a:p>
        </p:txBody>
      </p:sp>
      <p:sp>
        <p:nvSpPr>
          <p:cNvPr id="3" name="TextBox 2">
            <a:extLst>
              <a:ext uri="{FF2B5EF4-FFF2-40B4-BE49-F238E27FC236}">
                <a16:creationId xmlns:a16="http://schemas.microsoft.com/office/drawing/2014/main" id="{7930B8BE-3762-45C0-AAAB-CEDDB9A54164}"/>
              </a:ext>
            </a:extLst>
          </p:cNvPr>
          <p:cNvSpPr txBox="1"/>
          <p:nvPr/>
        </p:nvSpPr>
        <p:spPr>
          <a:xfrm>
            <a:off x="6479648" y="4510585"/>
            <a:ext cx="5366610" cy="1758732"/>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a:solidFill>
                  <a:srgbClr val="FFFFFF"/>
                </a:solidFill>
              </a:rPr>
              <a:t>In these designs they all follow a similar style for a generailsed living plant design. I like the style of a plant with sharp teeth. I will be using a similar cartoony art style my designs will feature traditional animal features such as eyes and noses</a:t>
            </a:r>
          </a:p>
        </p:txBody>
      </p:sp>
    </p:spTree>
    <p:extLst>
      <p:ext uri="{BB962C8B-B14F-4D97-AF65-F5344CB8AC3E}">
        <p14:creationId xmlns:p14="http://schemas.microsoft.com/office/powerpoint/2010/main" val="116015218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055" name="Rectangle 2054">
            <a:extLst>
              <a:ext uri="{FF2B5EF4-FFF2-40B4-BE49-F238E27FC236}">
                <a16:creationId xmlns:a16="http://schemas.microsoft.com/office/drawing/2014/main" id="{5CB593EA-2F98-479F-B4C4-F366571FA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32" name="Picture 8" descr="Garden Gnome With Open Hand 3D https://p.turbosquid.com/ts-thumb/Fq/xJ9Ww6/8C/gnome5/png/1665702716/1920x1080/fit_q87/74a7fb79e5e543158899dd3633879b50a249948f/gnome5.jpg">
            <a:extLst>
              <a:ext uri="{FF2B5EF4-FFF2-40B4-BE49-F238E27FC236}">
                <a16:creationId xmlns:a16="http://schemas.microsoft.com/office/drawing/2014/main" id="{E26178A8-B27F-418D-A92C-6E6D548A508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465" r="4735" b="-2"/>
          <a:stretch/>
        </p:blipFill>
        <p:spPr bwMode="auto">
          <a:xfrm>
            <a:off x="1" y="1"/>
            <a:ext cx="2970465" cy="338327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3D garden gnome model https://p.turbosquid.com/ts-thumb/YY/Ysyd7a/24LmPxBw/garden_gnome_d_001_.rgb_color.00102/jpg/1510588312/1920x1080/fit_q87/b808b1c351addec2aaae60daa85131463e76fce0/garden_gnome_d_001_.rgb_color.00102.jpg">
            <a:extLst>
              <a:ext uri="{FF2B5EF4-FFF2-40B4-BE49-F238E27FC236}">
                <a16:creationId xmlns:a16="http://schemas.microsoft.com/office/drawing/2014/main" id="{B0DDFAC9-1C74-4F2B-A73D-8FDFB84E0AF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48" r="8252" b="-2"/>
          <a:stretch/>
        </p:blipFill>
        <p:spPr bwMode="auto">
          <a:xfrm>
            <a:off x="3072956" y="10"/>
            <a:ext cx="2970465" cy="338326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Film - Gnomeo and Juliet - Into Film">
            <a:extLst>
              <a:ext uri="{FF2B5EF4-FFF2-40B4-BE49-F238E27FC236}">
                <a16:creationId xmlns:a16="http://schemas.microsoft.com/office/drawing/2014/main" id="{BA52FC9D-AF68-4A21-A7AC-F969AA49894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5607" r="14985" b="2"/>
          <a:stretch/>
        </p:blipFill>
        <p:spPr bwMode="auto">
          <a:xfrm>
            <a:off x="6145909"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D01B020C-DFB1-4A84-32A3-C1396CBD3FE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0927" r="29665" b="2"/>
          <a:stretch/>
        </p:blipFill>
        <p:spPr bwMode="auto">
          <a:xfrm>
            <a:off x="9220200" y="10"/>
            <a:ext cx="2971800" cy="338326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Gnome Chompski | Left 4 Dead Wiki | Fandom">
            <a:extLst>
              <a:ext uri="{FF2B5EF4-FFF2-40B4-BE49-F238E27FC236}">
                <a16:creationId xmlns:a16="http://schemas.microsoft.com/office/drawing/2014/main" id="{E1D9B2EA-5E9A-47E8-8398-E6B923FD098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2625" r="-1" b="26629"/>
          <a:stretch/>
        </p:blipFill>
        <p:spPr bwMode="auto">
          <a:xfrm>
            <a:off x="-1017" y="3474720"/>
            <a:ext cx="2970465" cy="3383280"/>
          </a:xfrm>
          <a:prstGeom prst="rect">
            <a:avLst/>
          </a:prstGeom>
          <a:noFill/>
          <a:extLst>
            <a:ext uri="{909E8E84-426E-40DD-AFC4-6F175D3DCCD1}">
              <a14:hiddenFill xmlns:a14="http://schemas.microsoft.com/office/drawing/2010/main">
                <a:solidFill>
                  <a:srgbClr val="FFFFFF"/>
                </a:solidFill>
              </a14:hiddenFill>
            </a:ext>
          </a:extLst>
        </p:spPr>
      </p:pic>
      <p:sp>
        <p:nvSpPr>
          <p:cNvPr id="2057" name="Rectangle 2056">
            <a:extLst>
              <a:ext uri="{FF2B5EF4-FFF2-40B4-BE49-F238E27FC236}">
                <a16:creationId xmlns:a16="http://schemas.microsoft.com/office/drawing/2014/main" id="{39BEB6D0-9E4E-4221-93D1-74ABECEE9E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5910" y="3474720"/>
            <a:ext cx="6046090" cy="3383281"/>
          </a:xfrm>
          <a:prstGeom prst="rect">
            <a:avLst/>
          </a:prstGeom>
          <a:solidFill>
            <a:srgbClr val="3766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01AF959-4F93-4BCD-9AA1-D06FFE8DA6D1}"/>
              </a:ext>
            </a:extLst>
          </p:cNvPr>
          <p:cNvSpPr>
            <a:spLocks noGrp="1"/>
          </p:cNvSpPr>
          <p:nvPr>
            <p:ph type="title"/>
          </p:nvPr>
        </p:nvSpPr>
        <p:spPr>
          <a:xfrm>
            <a:off x="6491653" y="3799272"/>
            <a:ext cx="5193748" cy="637124"/>
          </a:xfrm>
        </p:spPr>
        <p:txBody>
          <a:bodyPr>
            <a:normAutofit/>
          </a:bodyPr>
          <a:lstStyle/>
          <a:p>
            <a:r>
              <a:rPr lang="en-US" sz="3200">
                <a:solidFill>
                  <a:srgbClr val="FFFFFF"/>
                </a:solidFill>
              </a:rPr>
              <a:t>Gnomes</a:t>
            </a:r>
            <a:endParaRPr lang="en-GB" sz="3200">
              <a:solidFill>
                <a:srgbClr val="FFFFFF"/>
              </a:solidFill>
            </a:endParaRPr>
          </a:p>
        </p:txBody>
      </p:sp>
      <p:pic>
        <p:nvPicPr>
          <p:cNvPr id="1034" name="Picture 10" descr="3D Garden Gnome https://p.turbosquid.com/ts-thumb/ui/jeq5ky/qE/searchimage/png/1658448008/1920x1080/fit_q87/3b3ab57b39c9e37a261efc54260adc2bfce4d1b6/searchimage.jpg">
            <a:extLst>
              <a:ext uri="{FF2B5EF4-FFF2-40B4-BE49-F238E27FC236}">
                <a16:creationId xmlns:a16="http://schemas.microsoft.com/office/drawing/2014/main" id="{4948E8F3-D18C-4162-86EC-97F89848278A}"/>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5903" r="6297" b="-2"/>
          <a:stretch/>
        </p:blipFill>
        <p:spPr bwMode="auto">
          <a:xfrm>
            <a:off x="3059902" y="3474719"/>
            <a:ext cx="2970466" cy="338328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5DA76F8A-8983-4996-A09C-C319A0274281}"/>
              </a:ext>
            </a:extLst>
          </p:cNvPr>
          <p:cNvSpPr>
            <a:spLocks noGrp="1"/>
          </p:cNvSpPr>
          <p:nvPr>
            <p:ph idx="1"/>
          </p:nvPr>
        </p:nvSpPr>
        <p:spPr>
          <a:xfrm>
            <a:off x="6479648" y="4510585"/>
            <a:ext cx="5366610" cy="1758732"/>
          </a:xfrm>
        </p:spPr>
        <p:txBody>
          <a:bodyPr>
            <a:normAutofit/>
          </a:bodyPr>
          <a:lstStyle/>
          <a:p>
            <a:pPr marL="0" indent="0">
              <a:buNone/>
            </a:pPr>
            <a:r>
              <a:rPr lang="en-US" sz="1800">
                <a:solidFill>
                  <a:srgbClr val="FFFFFF"/>
                </a:solidFill>
              </a:rPr>
              <a:t>This is a bunch of gnomes that I am taking inspiration from, it is important for me to include the pointy red hat as all of the gnomes in this style have them. As well as this most of them have belts so I will include this too </a:t>
            </a:r>
            <a:endParaRPr lang="en-GB" sz="1800">
              <a:solidFill>
                <a:srgbClr val="FFFFFF"/>
              </a:solidFill>
            </a:endParaRPr>
          </a:p>
        </p:txBody>
      </p:sp>
    </p:spTree>
    <p:extLst>
      <p:ext uri="{BB962C8B-B14F-4D97-AF65-F5344CB8AC3E}">
        <p14:creationId xmlns:p14="http://schemas.microsoft.com/office/powerpoint/2010/main" val="427373563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5EE23-02B2-4E0E-812C-18983EDE7C85}"/>
              </a:ext>
            </a:extLst>
          </p:cNvPr>
          <p:cNvSpPr>
            <a:spLocks noGrp="1"/>
          </p:cNvSpPr>
          <p:nvPr>
            <p:ph type="title"/>
          </p:nvPr>
        </p:nvSpPr>
        <p:spPr>
          <a:xfrm>
            <a:off x="762000" y="1138036"/>
            <a:ext cx="3893126" cy="1402470"/>
          </a:xfrm>
        </p:spPr>
        <p:txBody>
          <a:bodyPr anchor="t">
            <a:normAutofit/>
          </a:bodyPr>
          <a:lstStyle/>
          <a:p>
            <a:r>
              <a:rPr lang="en-US" sz="3200" dirty="0"/>
              <a:t>Guns </a:t>
            </a:r>
            <a:endParaRPr lang="en-GB" sz="3200" dirty="0"/>
          </a:p>
        </p:txBody>
      </p:sp>
      <p:cxnSp>
        <p:nvCxnSpPr>
          <p:cNvPr id="1035" name="Straight Connector 1034">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EB43078-1FFF-4715-8A4A-0C30B90C35E3}"/>
              </a:ext>
            </a:extLst>
          </p:cNvPr>
          <p:cNvSpPr>
            <a:spLocks noGrp="1"/>
          </p:cNvSpPr>
          <p:nvPr>
            <p:ph idx="1"/>
          </p:nvPr>
        </p:nvSpPr>
        <p:spPr>
          <a:xfrm>
            <a:off x="762001" y="2551176"/>
            <a:ext cx="3893126" cy="3591207"/>
          </a:xfrm>
        </p:spPr>
        <p:txBody>
          <a:bodyPr>
            <a:normAutofit/>
          </a:bodyPr>
          <a:lstStyle/>
          <a:p>
            <a:pPr marL="0" indent="0">
              <a:buNone/>
            </a:pPr>
            <a:r>
              <a:rPr lang="en-US" sz="2000"/>
              <a:t>These guns have a specific look to them where vines wrap around the gun this is similar to how my upgraded guns will look in game, they will have a panning texture similar to black ops 3 zombies as a base colour for the gun and will have 3d vines wrap around the gun </a:t>
            </a:r>
            <a:endParaRPr lang="en-GB" sz="2000"/>
          </a:p>
        </p:txBody>
      </p:sp>
      <p:pic>
        <p:nvPicPr>
          <p:cNvPr id="1028" name="Picture 4" descr="Abyss update preview — Rustafied">
            <a:extLst>
              <a:ext uri="{FF2B5EF4-FFF2-40B4-BE49-F238E27FC236}">
                <a16:creationId xmlns:a16="http://schemas.microsoft.com/office/drawing/2014/main" id="{0F9F6B0D-5032-4629-BFC6-4B456ECAA80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7718" r="8212" b="-1"/>
          <a:stretch/>
        </p:blipFill>
        <p:spPr bwMode="auto">
          <a:xfrm>
            <a:off x="5344391" y="10"/>
            <a:ext cx="6847609" cy="448885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in on housebabytattoo">
            <a:extLst>
              <a:ext uri="{FF2B5EF4-FFF2-40B4-BE49-F238E27FC236}">
                <a16:creationId xmlns:a16="http://schemas.microsoft.com/office/drawing/2014/main" id="{67791861-2C9D-43FC-B9B1-087E1F5FD67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5428" b="-5"/>
          <a:stretch/>
        </p:blipFill>
        <p:spPr bwMode="auto">
          <a:xfrm>
            <a:off x="5344392" y="4488874"/>
            <a:ext cx="3424845" cy="236912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Steam Community :: Guide :: Tier list for all the weapons in BO III Zombies">
            <a:extLst>
              <a:ext uri="{FF2B5EF4-FFF2-40B4-BE49-F238E27FC236}">
                <a16:creationId xmlns:a16="http://schemas.microsoft.com/office/drawing/2014/main" id="{C614C816-A596-4954-B9B5-2BE9DE79567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253" r="5154" b="1"/>
          <a:stretch/>
        </p:blipFill>
        <p:spPr bwMode="auto">
          <a:xfrm>
            <a:off x="8767155" y="4488873"/>
            <a:ext cx="3424845" cy="23691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729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95B1FC96-0749-41C9-BAED-E089E7714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D56957-3D2A-F715-EF27-B4CAF337B0F8}"/>
              </a:ext>
            </a:extLst>
          </p:cNvPr>
          <p:cNvSpPr>
            <a:spLocks noGrp="1"/>
          </p:cNvSpPr>
          <p:nvPr>
            <p:ph type="title"/>
          </p:nvPr>
        </p:nvSpPr>
        <p:spPr>
          <a:xfrm>
            <a:off x="630936" y="4562856"/>
            <a:ext cx="3419856" cy="1600200"/>
          </a:xfrm>
        </p:spPr>
        <p:txBody>
          <a:bodyPr anchor="ctr">
            <a:normAutofit/>
          </a:bodyPr>
          <a:lstStyle/>
          <a:p>
            <a:r>
              <a:rPr lang="en-GB" sz="4800" dirty="0"/>
              <a:t>UI</a:t>
            </a:r>
          </a:p>
        </p:txBody>
      </p:sp>
      <p:pic>
        <p:nvPicPr>
          <p:cNvPr id="3076" name="Picture 4" descr="Black Ops III : Zombies Game Mode UI">
            <a:extLst>
              <a:ext uri="{FF2B5EF4-FFF2-40B4-BE49-F238E27FC236}">
                <a16:creationId xmlns:a16="http://schemas.microsoft.com/office/drawing/2014/main" id="{52B1711E-E771-615B-51BD-8681D70233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12" r="10673" b="-1"/>
          <a:stretch/>
        </p:blipFill>
        <p:spPr bwMode="auto">
          <a:xfrm>
            <a:off x="5" y="10"/>
            <a:ext cx="6095995" cy="4196271"/>
          </a:xfrm>
          <a:custGeom>
            <a:avLst/>
            <a:gdLst/>
            <a:ahLst/>
            <a:cxnLst/>
            <a:rect l="l" t="t" r="r" b="b"/>
            <a:pathLst>
              <a:path w="6005375" h="4196281">
                <a:moveTo>
                  <a:pt x="0" y="0"/>
                </a:moveTo>
                <a:lnTo>
                  <a:pt x="6000672" y="0"/>
                </a:lnTo>
                <a:lnTo>
                  <a:pt x="5998730" y="19709"/>
                </a:lnTo>
                <a:cubicBezTo>
                  <a:pt x="6001245" y="280059"/>
                  <a:pt x="5986415" y="540409"/>
                  <a:pt x="5999656" y="800631"/>
                </a:cubicBezTo>
                <a:cubicBezTo>
                  <a:pt x="6009855" y="1001996"/>
                  <a:pt x="6003364" y="1203233"/>
                  <a:pt x="5999656" y="1404471"/>
                </a:cubicBezTo>
                <a:cubicBezTo>
                  <a:pt x="5992506" y="1790420"/>
                  <a:pt x="6003364" y="2175860"/>
                  <a:pt x="5998730" y="2561300"/>
                </a:cubicBezTo>
                <a:cubicBezTo>
                  <a:pt x="5996744" y="2732154"/>
                  <a:pt x="5998994" y="2902754"/>
                  <a:pt x="6003364" y="3073609"/>
                </a:cubicBezTo>
                <a:cubicBezTo>
                  <a:pt x="6009720" y="3317560"/>
                  <a:pt x="5999923" y="3561638"/>
                  <a:pt x="5989197" y="3805463"/>
                </a:cubicBezTo>
                <a:cubicBezTo>
                  <a:pt x="5985594" y="3872508"/>
                  <a:pt x="5984647" y="3939633"/>
                  <a:pt x="5986348" y="4006695"/>
                </a:cubicBezTo>
                <a:lnTo>
                  <a:pt x="5997254" y="4174633"/>
                </a:lnTo>
                <a:lnTo>
                  <a:pt x="5951601" y="4176620"/>
                </a:lnTo>
                <a:cubicBezTo>
                  <a:pt x="5886702" y="4176651"/>
                  <a:pt x="5821788" y="4174749"/>
                  <a:pt x="5756905" y="4173480"/>
                </a:cubicBezTo>
                <a:cubicBezTo>
                  <a:pt x="5518559" y="4169040"/>
                  <a:pt x="5280086" y="4173480"/>
                  <a:pt x="5042247" y="4150774"/>
                </a:cubicBezTo>
                <a:cubicBezTo>
                  <a:pt x="4977618" y="4144622"/>
                  <a:pt x="4912546" y="4140690"/>
                  <a:pt x="4847600" y="4141467"/>
                </a:cubicBezTo>
                <a:cubicBezTo>
                  <a:pt x="4782655" y="4142244"/>
                  <a:pt x="4717835" y="4147730"/>
                  <a:pt x="4653713" y="4160414"/>
                </a:cubicBezTo>
                <a:cubicBezTo>
                  <a:pt x="4446571" y="4200625"/>
                  <a:pt x="4238796" y="4203162"/>
                  <a:pt x="4029497" y="4186925"/>
                </a:cubicBezTo>
                <a:cubicBezTo>
                  <a:pt x="3943621" y="4180203"/>
                  <a:pt x="3857746" y="4169040"/>
                  <a:pt x="3771489" y="4171196"/>
                </a:cubicBezTo>
                <a:cubicBezTo>
                  <a:pt x="3623585" y="4175129"/>
                  <a:pt x="3475554" y="4167137"/>
                  <a:pt x="3327523" y="4169167"/>
                </a:cubicBezTo>
                <a:cubicBezTo>
                  <a:pt x="3323528" y="4169738"/>
                  <a:pt x="3319443" y="4169205"/>
                  <a:pt x="3315727" y="4167645"/>
                </a:cubicBezTo>
                <a:cubicBezTo>
                  <a:pt x="3278941" y="4142402"/>
                  <a:pt x="3238603" y="4152169"/>
                  <a:pt x="3200549" y="4158765"/>
                </a:cubicBezTo>
                <a:cubicBezTo>
                  <a:pt x="3074082" y="4180710"/>
                  <a:pt x="2947742" y="4191492"/>
                  <a:pt x="2819246" y="4174494"/>
                </a:cubicBezTo>
                <a:cubicBezTo>
                  <a:pt x="2696546" y="4156698"/>
                  <a:pt x="2572096" y="4154478"/>
                  <a:pt x="2448851" y="4167898"/>
                </a:cubicBezTo>
                <a:cubicBezTo>
                  <a:pt x="2279383" y="4187687"/>
                  <a:pt x="2110549" y="4183501"/>
                  <a:pt x="1941462" y="4167898"/>
                </a:cubicBezTo>
                <a:cubicBezTo>
                  <a:pt x="1872837" y="4161556"/>
                  <a:pt x="1803198" y="4150774"/>
                  <a:pt x="1735208" y="4166630"/>
                </a:cubicBezTo>
                <a:cubicBezTo>
                  <a:pt x="1651489" y="4186038"/>
                  <a:pt x="1568023" y="4179695"/>
                  <a:pt x="1484050" y="4175382"/>
                </a:cubicBezTo>
                <a:cubicBezTo>
                  <a:pt x="1377752" y="4169801"/>
                  <a:pt x="1271708" y="4153692"/>
                  <a:pt x="1165029" y="4166376"/>
                </a:cubicBezTo>
                <a:cubicBezTo>
                  <a:pt x="1115685" y="4172211"/>
                  <a:pt x="1066722" y="4181471"/>
                  <a:pt x="1016744" y="4179061"/>
                </a:cubicBezTo>
                <a:cubicBezTo>
                  <a:pt x="878481" y="4172719"/>
                  <a:pt x="740344" y="4165235"/>
                  <a:pt x="601826" y="4166376"/>
                </a:cubicBezTo>
                <a:cubicBezTo>
                  <a:pt x="543857" y="4166757"/>
                  <a:pt x="486268" y="4168659"/>
                  <a:pt x="428553" y="4172845"/>
                </a:cubicBezTo>
                <a:cubicBezTo>
                  <a:pt x="320859" y="4180710"/>
                  <a:pt x="213546" y="4170055"/>
                  <a:pt x="106234" y="4166249"/>
                </a:cubicBezTo>
                <a:lnTo>
                  <a:pt x="0" y="4171008"/>
                </a:lnTo>
                <a:close/>
              </a:path>
            </a:pathLst>
          </a:custGeom>
          <a:noFill/>
          <a:extLst>
            <a:ext uri="{909E8E84-426E-40DD-AFC4-6F175D3DCCD1}">
              <a14:hiddenFill xmlns:a14="http://schemas.microsoft.com/office/drawing/2010/main">
                <a:solidFill>
                  <a:srgbClr val="FFFFFF"/>
                </a:solidFill>
              </a14:hiddenFill>
            </a:ext>
          </a:extLst>
        </p:spPr>
      </p:pic>
      <p:pic>
        <p:nvPicPr>
          <p:cNvPr id="3074" name="Picture 2" descr="Take a look at this UI, this beautiful, simplistic, clean, UI : r/CODZombies">
            <a:extLst>
              <a:ext uri="{FF2B5EF4-FFF2-40B4-BE49-F238E27FC236}">
                <a16:creationId xmlns:a16="http://schemas.microsoft.com/office/drawing/2014/main" id="{09EDB90E-443A-6540-124E-6DEAD453C95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7083" b="-12"/>
          <a:stretch/>
        </p:blipFill>
        <p:spPr bwMode="auto">
          <a:xfrm>
            <a:off x="6019800" y="10"/>
            <a:ext cx="6172195" cy="4187662"/>
          </a:xfrm>
          <a:custGeom>
            <a:avLst/>
            <a:gdLst/>
            <a:ahLst/>
            <a:cxnLst/>
            <a:rect l="l" t="t" r="r" b="b"/>
            <a:pathLst>
              <a:path w="6006950" h="4187672">
                <a:moveTo>
                  <a:pt x="9223" y="0"/>
                </a:moveTo>
                <a:lnTo>
                  <a:pt x="6006950" y="0"/>
                </a:lnTo>
                <a:lnTo>
                  <a:pt x="6006950" y="4169490"/>
                </a:lnTo>
                <a:lnTo>
                  <a:pt x="5787907" y="4174448"/>
                </a:lnTo>
                <a:cubicBezTo>
                  <a:pt x="5713866" y="4173475"/>
                  <a:pt x="5639861" y="4169853"/>
                  <a:pt x="5566029" y="4163587"/>
                </a:cubicBezTo>
                <a:cubicBezTo>
                  <a:pt x="5458843" y="4155595"/>
                  <a:pt x="5350768" y="4144559"/>
                  <a:pt x="5244343" y="4164855"/>
                </a:cubicBezTo>
                <a:cubicBezTo>
                  <a:pt x="5127517" y="4187307"/>
                  <a:pt x="5010817" y="4187434"/>
                  <a:pt x="4892977" y="4181726"/>
                </a:cubicBezTo>
                <a:cubicBezTo>
                  <a:pt x="4792260" y="4176906"/>
                  <a:pt x="4691923" y="4151536"/>
                  <a:pt x="4590445" y="4178301"/>
                </a:cubicBezTo>
                <a:cubicBezTo>
                  <a:pt x="4580348" y="4179772"/>
                  <a:pt x="4570061" y="4179341"/>
                  <a:pt x="4560128" y="4177032"/>
                </a:cubicBezTo>
                <a:cubicBezTo>
                  <a:pt x="4449137" y="4161684"/>
                  <a:pt x="4337384" y="4174242"/>
                  <a:pt x="4226013" y="4169929"/>
                </a:cubicBezTo>
                <a:cubicBezTo>
                  <a:pt x="4174640" y="4167899"/>
                  <a:pt x="4122252" y="4169041"/>
                  <a:pt x="4071513" y="4163587"/>
                </a:cubicBezTo>
                <a:cubicBezTo>
                  <a:pt x="3955067" y="4151156"/>
                  <a:pt x="3838874" y="4144559"/>
                  <a:pt x="3723697" y="4173861"/>
                </a:cubicBezTo>
                <a:cubicBezTo>
                  <a:pt x="3690082" y="4181764"/>
                  <a:pt x="3655732" y="4186013"/>
                  <a:pt x="3621204" y="4186546"/>
                </a:cubicBezTo>
                <a:cubicBezTo>
                  <a:pt x="3508437" y="4190605"/>
                  <a:pt x="3396050" y="4182867"/>
                  <a:pt x="3283664" y="4176525"/>
                </a:cubicBezTo>
                <a:cubicBezTo>
                  <a:pt x="3205652" y="4172085"/>
                  <a:pt x="3127768" y="4162445"/>
                  <a:pt x="3049630" y="4170563"/>
                </a:cubicBezTo>
                <a:cubicBezTo>
                  <a:pt x="3004218" y="4175257"/>
                  <a:pt x="2958427" y="4175257"/>
                  <a:pt x="2913015" y="4170563"/>
                </a:cubicBezTo>
                <a:cubicBezTo>
                  <a:pt x="2829321" y="4160758"/>
                  <a:pt x="2744879" y="4158931"/>
                  <a:pt x="2660842" y="4165109"/>
                </a:cubicBezTo>
                <a:cubicBezTo>
                  <a:pt x="2535390" y="4175891"/>
                  <a:pt x="2410065" y="4184897"/>
                  <a:pt x="2284232" y="4167773"/>
                </a:cubicBezTo>
                <a:cubicBezTo>
                  <a:pt x="2212868" y="4156559"/>
                  <a:pt x="2140312" y="4155240"/>
                  <a:pt x="2068592" y="4163840"/>
                </a:cubicBezTo>
                <a:cubicBezTo>
                  <a:pt x="1897729" y="4187814"/>
                  <a:pt x="1726485" y="4180077"/>
                  <a:pt x="1555241" y="4170183"/>
                </a:cubicBezTo>
                <a:cubicBezTo>
                  <a:pt x="1440824" y="4163460"/>
                  <a:pt x="1325901" y="4151156"/>
                  <a:pt x="1211738" y="4167392"/>
                </a:cubicBezTo>
                <a:cubicBezTo>
                  <a:pt x="1066118" y="4187688"/>
                  <a:pt x="920370" y="4180965"/>
                  <a:pt x="774368" y="4175003"/>
                </a:cubicBezTo>
                <a:cubicBezTo>
                  <a:pt x="667182" y="4170563"/>
                  <a:pt x="559869" y="4157117"/>
                  <a:pt x="452430" y="4173734"/>
                </a:cubicBezTo>
                <a:cubicBezTo>
                  <a:pt x="441369" y="4175244"/>
                  <a:pt x="430117" y="4174115"/>
                  <a:pt x="419576" y="4170436"/>
                </a:cubicBezTo>
                <a:cubicBezTo>
                  <a:pt x="378807" y="4157016"/>
                  <a:pt x="335096" y="4155215"/>
                  <a:pt x="293363" y="4165236"/>
                </a:cubicBezTo>
                <a:cubicBezTo>
                  <a:pt x="216367" y="4182106"/>
                  <a:pt x="139497" y="4189463"/>
                  <a:pt x="61105" y="4174115"/>
                </a:cubicBezTo>
                <a:lnTo>
                  <a:pt x="13323" y="4171265"/>
                </a:lnTo>
                <a:lnTo>
                  <a:pt x="28554" y="3843045"/>
                </a:lnTo>
                <a:cubicBezTo>
                  <a:pt x="30457" y="3722610"/>
                  <a:pt x="27412" y="3602256"/>
                  <a:pt x="15626" y="3482187"/>
                </a:cubicBezTo>
                <a:cubicBezTo>
                  <a:pt x="-847" y="3335690"/>
                  <a:pt x="-4304" y="3188124"/>
                  <a:pt x="5296" y="3041068"/>
                </a:cubicBezTo>
                <a:cubicBezTo>
                  <a:pt x="11786" y="2956911"/>
                  <a:pt x="18539" y="2872754"/>
                  <a:pt x="22776" y="2788472"/>
                </a:cubicBezTo>
                <a:cubicBezTo>
                  <a:pt x="28180" y="2668580"/>
                  <a:pt x="25173" y="2548474"/>
                  <a:pt x="13771" y="2428964"/>
                </a:cubicBezTo>
                <a:cubicBezTo>
                  <a:pt x="4237" y="2337829"/>
                  <a:pt x="3177" y="2246070"/>
                  <a:pt x="10593" y="2154757"/>
                </a:cubicBezTo>
                <a:cubicBezTo>
                  <a:pt x="25690" y="1999286"/>
                  <a:pt x="9931" y="1843813"/>
                  <a:pt x="5032" y="1688466"/>
                </a:cubicBezTo>
                <a:cubicBezTo>
                  <a:pt x="-3577" y="1402691"/>
                  <a:pt x="20393" y="1117045"/>
                  <a:pt x="9666" y="831270"/>
                </a:cubicBezTo>
                <a:cubicBezTo>
                  <a:pt x="3841" y="689908"/>
                  <a:pt x="16420" y="548673"/>
                  <a:pt x="9666" y="407311"/>
                </a:cubicBezTo>
                <a:cubicBezTo>
                  <a:pt x="4105" y="306755"/>
                  <a:pt x="397" y="206200"/>
                  <a:pt x="4105" y="105518"/>
                </a:cubicBezTo>
                <a:cubicBezTo>
                  <a:pt x="5164" y="78059"/>
                  <a:pt x="5826" y="50473"/>
                  <a:pt x="9534" y="23396"/>
                </a:cubicBezTo>
                <a:close/>
              </a:path>
            </a:pathLst>
          </a:custGeom>
          <a:noFill/>
          <a:extLst>
            <a:ext uri="{909E8E84-426E-40DD-AFC4-6F175D3DCCD1}">
              <a14:hiddenFill xmlns:a14="http://schemas.microsoft.com/office/drawing/2010/main">
                <a:solidFill>
                  <a:srgbClr val="FFFFFF"/>
                </a:solidFill>
              </a14:hiddenFill>
            </a:ext>
          </a:extLst>
        </p:spPr>
      </p:pic>
      <p:sp>
        <p:nvSpPr>
          <p:cNvPr id="3083" name="sketch line">
            <a:extLst>
              <a:ext uri="{FF2B5EF4-FFF2-40B4-BE49-F238E27FC236}">
                <a16:creationId xmlns:a16="http://schemas.microsoft.com/office/drawing/2014/main" id="{63C1A86C-B1A8-4AEC-B001-595C91716E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89020" y="540453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3DD7371-B2D7-02D0-85FD-76CE761E5449}"/>
              </a:ext>
            </a:extLst>
          </p:cNvPr>
          <p:cNvSpPr>
            <a:spLocks noGrp="1"/>
          </p:cNvSpPr>
          <p:nvPr>
            <p:ph idx="1"/>
          </p:nvPr>
        </p:nvSpPr>
        <p:spPr>
          <a:xfrm>
            <a:off x="4654294" y="4562856"/>
            <a:ext cx="6903721" cy="1600200"/>
          </a:xfrm>
        </p:spPr>
        <p:txBody>
          <a:bodyPr anchor="ctr">
            <a:normAutofit/>
          </a:bodyPr>
          <a:lstStyle/>
          <a:p>
            <a:pPr marL="0" indent="0">
              <a:buNone/>
            </a:pPr>
            <a:r>
              <a:rPr lang="en-GB" sz="1900"/>
              <a:t>I will have a similar UI to Black ops 3 zombies consisting of a points counter, round counter and ammo counters my UI will be layed out differently and none useful information will only stay on screen for a short time such as the name of the gun being held, this only needs to display when changing to a new gun rather than at all times </a:t>
            </a:r>
          </a:p>
        </p:txBody>
      </p:sp>
    </p:spTree>
    <p:extLst>
      <p:ext uri="{BB962C8B-B14F-4D97-AF65-F5344CB8AC3E}">
        <p14:creationId xmlns:p14="http://schemas.microsoft.com/office/powerpoint/2010/main" val="1224462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7" name="Rectangle 4106">
            <a:extLst>
              <a:ext uri="{FF2B5EF4-FFF2-40B4-BE49-F238E27FC236}">
                <a16:creationId xmlns:a16="http://schemas.microsoft.com/office/drawing/2014/main" id="{5EBC18B6-E5C3-4AD1-97A4-E6A3477A0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E57D13-F72B-8CE3-57DE-C7BCCD4DDE79}"/>
              </a:ext>
            </a:extLst>
          </p:cNvPr>
          <p:cNvSpPr>
            <a:spLocks noGrp="1"/>
          </p:cNvSpPr>
          <p:nvPr>
            <p:ph type="title"/>
          </p:nvPr>
        </p:nvSpPr>
        <p:spPr>
          <a:xfrm>
            <a:off x="612648" y="1078992"/>
            <a:ext cx="6272784" cy="1545336"/>
          </a:xfrm>
        </p:spPr>
        <p:txBody>
          <a:bodyPr anchor="b">
            <a:normAutofit/>
          </a:bodyPr>
          <a:lstStyle/>
          <a:p>
            <a:r>
              <a:rPr lang="en-GB" sz="5200"/>
              <a:t>interactables</a:t>
            </a:r>
          </a:p>
        </p:txBody>
      </p:sp>
      <p:sp>
        <p:nvSpPr>
          <p:cNvPr id="4109" name="Rectangle 4108">
            <a:extLst>
              <a:ext uri="{FF2B5EF4-FFF2-40B4-BE49-F238E27FC236}">
                <a16:creationId xmlns:a16="http://schemas.microsoft.com/office/drawing/2014/main" id="{136A4AB6-B72B-4CC6-ADCF-BE807B6C3D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039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100" name="Picture 4" descr="How to unlock the Pack-a-Punch in Classified - Call of Duty: Black Ops 4  Zombies | Shacknews">
            <a:extLst>
              <a:ext uri="{FF2B5EF4-FFF2-40B4-BE49-F238E27FC236}">
                <a16:creationId xmlns:a16="http://schemas.microsoft.com/office/drawing/2014/main" id="{9C2D5D76-3D21-D28F-D2A7-B78612F733C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652"/>
          <a:stretch/>
        </p:blipFill>
        <p:spPr bwMode="auto">
          <a:xfrm>
            <a:off x="7684008" y="1"/>
            <a:ext cx="4507992" cy="2240280"/>
          </a:xfrm>
          <a:prstGeom prst="rect">
            <a:avLst/>
          </a:prstGeom>
          <a:noFill/>
          <a:extLst>
            <a:ext uri="{909E8E84-426E-40DD-AFC4-6F175D3DCCD1}">
              <a14:hiddenFill xmlns:a14="http://schemas.microsoft.com/office/drawing/2010/main">
                <a:solidFill>
                  <a:srgbClr val="FFFFFF"/>
                </a:solidFill>
              </a14:hiddenFill>
            </a:ext>
          </a:extLst>
        </p:spPr>
      </p:pic>
      <p:sp>
        <p:nvSpPr>
          <p:cNvPr id="4111" name="Rectangle 4110">
            <a:extLst>
              <a:ext uri="{FF2B5EF4-FFF2-40B4-BE49-F238E27FC236}">
                <a16:creationId xmlns:a16="http://schemas.microsoft.com/office/drawing/2014/main" id="{B35D540D-9486-4236-952A-F72DC52D79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792"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C8325C1-8839-1F39-3982-4C3820265421}"/>
              </a:ext>
            </a:extLst>
          </p:cNvPr>
          <p:cNvSpPr>
            <a:spLocks noGrp="1"/>
          </p:cNvSpPr>
          <p:nvPr>
            <p:ph idx="1"/>
          </p:nvPr>
        </p:nvSpPr>
        <p:spPr>
          <a:xfrm>
            <a:off x="612648" y="3355848"/>
            <a:ext cx="6272784" cy="2825496"/>
          </a:xfrm>
        </p:spPr>
        <p:txBody>
          <a:bodyPr>
            <a:normAutofit/>
          </a:bodyPr>
          <a:lstStyle/>
          <a:p>
            <a:pPr marL="0" indent="0">
              <a:buNone/>
            </a:pPr>
            <a:r>
              <a:rPr lang="en-GB" sz="2200"/>
              <a:t>My game will have interactable seeds around the map that the player can find and use to plant the plants that will help the player to survive as the rounds go on. They will be found in the environment where the player will be able to interact with them and pick them up</a:t>
            </a:r>
          </a:p>
        </p:txBody>
      </p:sp>
      <p:pic>
        <p:nvPicPr>
          <p:cNvPr id="4102" name="Picture 6" descr="BO2 zombies - EZ 2 SEE Parts (Origins Retexture) | Plutonium">
            <a:extLst>
              <a:ext uri="{FF2B5EF4-FFF2-40B4-BE49-F238E27FC236}">
                <a16:creationId xmlns:a16="http://schemas.microsoft.com/office/drawing/2014/main" id="{08FF6D77-9404-41B8-2D7F-828DD0B0FF1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4800" b="13081"/>
          <a:stretch/>
        </p:blipFill>
        <p:spPr bwMode="auto">
          <a:xfrm>
            <a:off x="7684008" y="2308860"/>
            <a:ext cx="4507992" cy="224028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COD Black Ops 4: IX - How to Build the Zombie Shield">
            <a:extLst>
              <a:ext uri="{FF2B5EF4-FFF2-40B4-BE49-F238E27FC236}">
                <a16:creationId xmlns:a16="http://schemas.microsoft.com/office/drawing/2014/main" id="{E74C5F36-AADC-4849-0EC8-4192821E505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8741" b="3690"/>
          <a:stretch/>
        </p:blipFill>
        <p:spPr bwMode="auto">
          <a:xfrm>
            <a:off x="7684008" y="4617720"/>
            <a:ext cx="4507992" cy="2240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0285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F8617-5EB8-F24E-1C7A-2DA9D879949C}"/>
              </a:ext>
            </a:extLst>
          </p:cNvPr>
          <p:cNvSpPr>
            <a:spLocks noGrp="1"/>
          </p:cNvSpPr>
          <p:nvPr>
            <p:ph type="title"/>
          </p:nvPr>
        </p:nvSpPr>
        <p:spPr/>
        <p:txBody>
          <a:bodyPr/>
          <a:lstStyle/>
          <a:p>
            <a:r>
              <a:rPr lang="en-GB" b="1" dirty="0">
                <a:effectLst/>
              </a:rPr>
              <a:t>Bibliography</a:t>
            </a:r>
            <a:endParaRPr lang="en-GB" dirty="0"/>
          </a:p>
        </p:txBody>
      </p:sp>
      <p:sp>
        <p:nvSpPr>
          <p:cNvPr id="3" name="Content Placeholder 2">
            <a:extLst>
              <a:ext uri="{FF2B5EF4-FFF2-40B4-BE49-F238E27FC236}">
                <a16:creationId xmlns:a16="http://schemas.microsoft.com/office/drawing/2014/main" id="{20CE4DA0-7A2B-E471-E8F3-4F250CBC61BD}"/>
              </a:ext>
            </a:extLst>
          </p:cNvPr>
          <p:cNvSpPr>
            <a:spLocks noGrp="1"/>
          </p:cNvSpPr>
          <p:nvPr>
            <p:ph idx="1"/>
          </p:nvPr>
        </p:nvSpPr>
        <p:spPr/>
        <p:txBody>
          <a:bodyPr>
            <a:normAutofit fontScale="25000" lnSpcReduction="20000"/>
          </a:bodyPr>
          <a:lstStyle/>
          <a:p>
            <a:pPr marL="0" indent="0">
              <a:buNone/>
            </a:pPr>
            <a:r>
              <a:rPr lang="en-GB" b="1" dirty="0">
                <a:effectLst/>
                <a:latin typeface="Georgia" panose="02040502050405020303" pitchFamily="18" charset="0"/>
              </a:rPr>
              <a:t>Anon, 3D Garden Gnome - </a:t>
            </a:r>
            <a:r>
              <a:rPr lang="en-GB" b="1" dirty="0" err="1">
                <a:effectLst/>
                <a:latin typeface="Georgia" panose="02040502050405020303" pitchFamily="18" charset="0"/>
              </a:rPr>
              <a:t>TurboSquid</a:t>
            </a:r>
            <a:r>
              <a:rPr lang="en-GB" b="1" dirty="0">
                <a:effectLst/>
                <a:latin typeface="Georgia" panose="02040502050405020303" pitchFamily="18" charset="0"/>
              </a:rPr>
              <a:t> 1930955 [online]. </a:t>
            </a:r>
            <a:r>
              <a:rPr lang="en-GB" b="1" i="1" dirty="0">
                <a:effectLst/>
                <a:latin typeface="Georgia" panose="02040502050405020303" pitchFamily="18" charset="0"/>
              </a:rPr>
              <a:t>Turbosquid.com</a:t>
            </a:r>
            <a:r>
              <a:rPr lang="en-GB" b="1" dirty="0">
                <a:effectLst/>
                <a:latin typeface="Georgia" panose="02040502050405020303" pitchFamily="18" charset="0"/>
              </a:rPr>
              <a:t>. Available at: https://www.turbosquid.com/3d-models/3d-garden-gnome-1930955 [Accessed 20 October 2023 a].</a:t>
            </a:r>
            <a:endParaRPr lang="en-GB" b="1" dirty="0">
              <a:effectLst/>
            </a:endParaRPr>
          </a:p>
          <a:p>
            <a:pPr marL="0" indent="0">
              <a:buNone/>
            </a:pPr>
            <a:r>
              <a:rPr lang="en-GB" b="1" dirty="0">
                <a:effectLst/>
                <a:latin typeface="Georgia" panose="02040502050405020303" pitchFamily="18" charset="0"/>
              </a:rPr>
              <a:t>Anon, 3D garden gnome model - </a:t>
            </a:r>
            <a:r>
              <a:rPr lang="en-GB" b="1" dirty="0" err="1">
                <a:effectLst/>
                <a:latin typeface="Georgia" panose="02040502050405020303" pitchFamily="18" charset="0"/>
              </a:rPr>
              <a:t>TurboSquid</a:t>
            </a:r>
            <a:r>
              <a:rPr lang="en-GB" b="1" dirty="0">
                <a:effectLst/>
                <a:latin typeface="Georgia" panose="02040502050405020303" pitchFamily="18" charset="0"/>
              </a:rPr>
              <a:t> 1223072 [online]. </a:t>
            </a:r>
            <a:r>
              <a:rPr lang="en-GB" b="1" i="1" dirty="0">
                <a:effectLst/>
                <a:latin typeface="Georgia" panose="02040502050405020303" pitchFamily="18" charset="0"/>
              </a:rPr>
              <a:t>Turbosquid.com</a:t>
            </a:r>
            <a:r>
              <a:rPr lang="en-GB" b="1" dirty="0">
                <a:effectLst/>
                <a:latin typeface="Georgia" panose="02040502050405020303" pitchFamily="18" charset="0"/>
              </a:rPr>
              <a:t>. Available at: https://www.turbosquid.com/3d-models/3d-garden-gnome-model-1223072 [Accessed 20 October 2023 b].</a:t>
            </a:r>
            <a:endParaRPr lang="en-GB" b="1" dirty="0">
              <a:effectLst/>
            </a:endParaRPr>
          </a:p>
          <a:p>
            <a:pPr marL="0" indent="0">
              <a:buNone/>
            </a:pPr>
            <a:r>
              <a:rPr lang="en-GB" b="1" dirty="0">
                <a:effectLst/>
                <a:latin typeface="Georgia" panose="02040502050405020303" pitchFamily="18" charset="0"/>
              </a:rPr>
              <a:t>Anon, 3D model greenhouse [online]. </a:t>
            </a:r>
            <a:r>
              <a:rPr lang="en-GB" b="1" i="1" dirty="0" err="1">
                <a:effectLst/>
                <a:latin typeface="Georgia" panose="02040502050405020303" pitchFamily="18" charset="0"/>
              </a:rPr>
              <a:t>Toffu</a:t>
            </a:r>
            <a:r>
              <a:rPr lang="en-GB" b="1" i="1" dirty="0">
                <a:effectLst/>
                <a:latin typeface="Georgia" panose="02040502050405020303" pitchFamily="18" charset="0"/>
              </a:rPr>
              <a:t> Co</a:t>
            </a:r>
            <a:r>
              <a:rPr lang="en-GB" b="1" dirty="0">
                <a:effectLst/>
                <a:latin typeface="Georgia" panose="02040502050405020303" pitchFamily="18" charset="0"/>
              </a:rPr>
              <a:t>. Available at: https://toffu.co/en-at/products/3d-model-greenhouses [Accessed 20 October 2023 c].</a:t>
            </a:r>
            <a:endParaRPr lang="en-GB" b="1" dirty="0">
              <a:effectLst/>
            </a:endParaRPr>
          </a:p>
          <a:p>
            <a:pPr marL="0" indent="0">
              <a:buNone/>
            </a:pPr>
            <a:r>
              <a:rPr lang="en-GB" b="1" dirty="0">
                <a:effectLst/>
                <a:latin typeface="Georgia" panose="02040502050405020303" pitchFamily="18" charset="0"/>
              </a:rPr>
              <a:t>Anon, </a:t>
            </a:r>
            <a:r>
              <a:rPr lang="en-GB" b="1" dirty="0" err="1">
                <a:effectLst/>
                <a:latin typeface="Georgia" panose="02040502050405020303" pitchFamily="18" charset="0"/>
              </a:rPr>
              <a:t>Botnomorphia</a:t>
            </a:r>
            <a:r>
              <a:rPr lang="en-GB" b="1" dirty="0">
                <a:effectLst/>
                <a:latin typeface="Georgia" panose="02040502050405020303" pitchFamily="18" charset="0"/>
              </a:rPr>
              <a:t>: </a:t>
            </a:r>
            <a:r>
              <a:rPr lang="en-GB" b="1" dirty="0" err="1">
                <a:effectLst/>
                <a:latin typeface="Georgia" panose="02040502050405020303" pitchFamily="18" charset="0"/>
              </a:rPr>
              <a:t>Chomper</a:t>
            </a:r>
            <a:r>
              <a:rPr lang="en-GB" b="1" dirty="0">
                <a:effectLst/>
                <a:latin typeface="Georgia" panose="02040502050405020303" pitchFamily="18" charset="0"/>
              </a:rPr>
              <a:t> [online]. </a:t>
            </a:r>
            <a:r>
              <a:rPr lang="en-GB" b="1" i="1" dirty="0">
                <a:effectLst/>
                <a:latin typeface="Georgia" panose="02040502050405020303" pitchFamily="18" charset="0"/>
              </a:rPr>
              <a:t>Deviantart.com</a:t>
            </a:r>
            <a:r>
              <a:rPr lang="en-GB" b="1" dirty="0">
                <a:effectLst/>
                <a:latin typeface="Georgia" panose="02040502050405020303" pitchFamily="18" charset="0"/>
              </a:rPr>
              <a:t>. Available at: https://www.deviantart.com/kittygirlxjanax/art/Botnomorphia-Chomper-927352999 [Accessed 13 October 2023 d].</a:t>
            </a:r>
            <a:endParaRPr lang="en-GB" b="1" dirty="0">
              <a:effectLst/>
            </a:endParaRPr>
          </a:p>
          <a:p>
            <a:pPr marL="0" indent="0">
              <a:buNone/>
            </a:pPr>
            <a:r>
              <a:rPr lang="en-GB" b="1" dirty="0">
                <a:effectLst/>
                <a:latin typeface="Georgia" panose="02040502050405020303" pitchFamily="18" charset="0"/>
              </a:rPr>
              <a:t>Anon, Earthship greenhouse designs [online]. </a:t>
            </a:r>
            <a:r>
              <a:rPr lang="en-GB" b="1" i="1" dirty="0">
                <a:effectLst/>
                <a:latin typeface="Georgia" panose="02040502050405020303" pitchFamily="18" charset="0"/>
              </a:rPr>
              <a:t>Pinterest</a:t>
            </a:r>
            <a:r>
              <a:rPr lang="en-GB" b="1" dirty="0">
                <a:effectLst/>
                <a:latin typeface="Georgia" panose="02040502050405020303" pitchFamily="18" charset="0"/>
              </a:rPr>
              <a:t>. Available at: https://www.pinterest.com/pin/64950419602135747/ [Accessed 20 October 2023 e].</a:t>
            </a:r>
            <a:endParaRPr lang="en-GB" b="1" dirty="0">
              <a:effectLst/>
            </a:endParaRPr>
          </a:p>
          <a:p>
            <a:pPr marL="0" indent="0">
              <a:buNone/>
            </a:pPr>
            <a:r>
              <a:rPr lang="en-GB" b="1" dirty="0">
                <a:effectLst/>
                <a:latin typeface="Georgia" panose="02040502050405020303" pitchFamily="18" charset="0"/>
              </a:rPr>
              <a:t>Anon, Garden Gnome With Open Hand 3D - </a:t>
            </a:r>
            <a:r>
              <a:rPr lang="en-GB" b="1" dirty="0" err="1">
                <a:effectLst/>
                <a:latin typeface="Georgia" panose="02040502050405020303" pitchFamily="18" charset="0"/>
              </a:rPr>
              <a:t>TurboSquid</a:t>
            </a:r>
            <a:r>
              <a:rPr lang="en-GB" b="1" dirty="0">
                <a:effectLst/>
                <a:latin typeface="Georgia" panose="02040502050405020303" pitchFamily="18" charset="0"/>
              </a:rPr>
              <a:t> 1972477 [online]. </a:t>
            </a:r>
            <a:r>
              <a:rPr lang="en-GB" b="1" i="1" dirty="0">
                <a:effectLst/>
                <a:latin typeface="Georgia" panose="02040502050405020303" pitchFamily="18" charset="0"/>
              </a:rPr>
              <a:t>Turbosquid.com</a:t>
            </a:r>
            <a:r>
              <a:rPr lang="en-GB" b="1" dirty="0">
                <a:effectLst/>
                <a:latin typeface="Georgia" panose="02040502050405020303" pitchFamily="18" charset="0"/>
              </a:rPr>
              <a:t>. Available at: https://www.turbosquid.com/3d-models/garden-gnome-with-open-hand-3d-1972477 [Accessed 20 October 2023 f].</a:t>
            </a:r>
            <a:endParaRPr lang="en-GB" b="1" dirty="0">
              <a:effectLst/>
            </a:endParaRPr>
          </a:p>
          <a:p>
            <a:pPr marL="0" indent="0">
              <a:buNone/>
            </a:pPr>
            <a:r>
              <a:rPr lang="en-GB" b="1" dirty="0">
                <a:effectLst/>
                <a:latin typeface="Georgia" panose="02040502050405020303" pitchFamily="18" charset="0"/>
              </a:rPr>
              <a:t>Anon, Gnome </a:t>
            </a:r>
            <a:r>
              <a:rPr lang="en-GB" b="1" dirty="0" err="1">
                <a:effectLst/>
                <a:latin typeface="Georgia" panose="02040502050405020303" pitchFamily="18" charset="0"/>
              </a:rPr>
              <a:t>Chompski</a:t>
            </a:r>
            <a:r>
              <a:rPr lang="en-GB" b="1" dirty="0">
                <a:effectLst/>
                <a:latin typeface="Georgia" panose="02040502050405020303" pitchFamily="18" charset="0"/>
              </a:rPr>
              <a:t> [online]. </a:t>
            </a:r>
            <a:r>
              <a:rPr lang="en-GB" b="1" i="1" dirty="0">
                <a:effectLst/>
                <a:latin typeface="Georgia" panose="02040502050405020303" pitchFamily="18" charset="0"/>
              </a:rPr>
              <a:t>Left 4 Dead Wiki</a:t>
            </a:r>
            <a:r>
              <a:rPr lang="en-GB" b="1" dirty="0">
                <a:effectLst/>
                <a:latin typeface="Georgia" panose="02040502050405020303" pitchFamily="18" charset="0"/>
              </a:rPr>
              <a:t>. Available at: https://left4dead.fandom.com/wiki/Gnome_Chompski [Accessed 20 October 2023 g].</a:t>
            </a:r>
            <a:endParaRPr lang="en-GB" b="1" dirty="0">
              <a:effectLst/>
            </a:endParaRPr>
          </a:p>
          <a:p>
            <a:pPr marL="0" indent="0">
              <a:buNone/>
            </a:pPr>
            <a:r>
              <a:rPr lang="en-GB" b="1" dirty="0">
                <a:effectLst/>
                <a:latin typeface="Georgia" panose="02040502050405020303" pitchFamily="18" charset="0"/>
              </a:rPr>
              <a:t>Anon, Mr. Lucky [online]. </a:t>
            </a:r>
            <a:r>
              <a:rPr lang="en-GB" b="1" i="1" dirty="0">
                <a:effectLst/>
                <a:latin typeface="Georgia" panose="02040502050405020303" pitchFamily="18" charset="0"/>
              </a:rPr>
              <a:t>Plants vs. Zombies Wiki</a:t>
            </a:r>
            <a:r>
              <a:rPr lang="en-GB" b="1" dirty="0">
                <a:effectLst/>
                <a:latin typeface="Georgia" panose="02040502050405020303" pitchFamily="18" charset="0"/>
              </a:rPr>
              <a:t>. Available at: https://plantsvszombies.fandom.com/wiki/Mr._Lucky [Accessed 12 November 2023 h].</a:t>
            </a:r>
            <a:endParaRPr lang="en-GB" b="1" dirty="0">
              <a:effectLst/>
            </a:endParaRPr>
          </a:p>
          <a:p>
            <a:pPr marL="0" indent="0">
              <a:buNone/>
            </a:pPr>
            <a:r>
              <a:rPr lang="en-GB" b="1" dirty="0">
                <a:effectLst/>
                <a:latin typeface="Georgia" panose="02040502050405020303" pitchFamily="18" charset="0"/>
              </a:rPr>
              <a:t>Anon, Pin on </a:t>
            </a:r>
            <a:r>
              <a:rPr lang="en-GB" b="1" dirty="0" err="1">
                <a:effectLst/>
                <a:latin typeface="Georgia" panose="02040502050405020303" pitchFamily="18" charset="0"/>
              </a:rPr>
              <a:t>housebabytattoo</a:t>
            </a:r>
            <a:r>
              <a:rPr lang="en-GB" b="1" dirty="0">
                <a:effectLst/>
                <a:latin typeface="Georgia" panose="02040502050405020303" pitchFamily="18" charset="0"/>
              </a:rPr>
              <a:t> [online]. </a:t>
            </a:r>
            <a:r>
              <a:rPr lang="en-GB" b="1" i="1" dirty="0">
                <a:effectLst/>
                <a:latin typeface="Georgia" panose="02040502050405020303" pitchFamily="18" charset="0"/>
              </a:rPr>
              <a:t>Pinterest</a:t>
            </a:r>
            <a:r>
              <a:rPr lang="en-GB" b="1" dirty="0">
                <a:effectLst/>
                <a:latin typeface="Georgia" panose="02040502050405020303" pitchFamily="18" charset="0"/>
              </a:rPr>
              <a:t>. Available at: https://www.pinterest.com/pin/housebabytattoo--664562488764151020/ [Accessed 3 November 2023 </a:t>
            </a:r>
            <a:r>
              <a:rPr lang="en-GB" b="1" dirty="0" err="1">
                <a:effectLst/>
                <a:latin typeface="Georgia" panose="02040502050405020303" pitchFamily="18" charset="0"/>
              </a:rPr>
              <a:t>i</a:t>
            </a:r>
            <a:r>
              <a:rPr lang="en-GB" b="1" dirty="0">
                <a:effectLst/>
                <a:latin typeface="Georgia" panose="02040502050405020303" pitchFamily="18" charset="0"/>
              </a:rPr>
              <a:t>].</a:t>
            </a:r>
            <a:endParaRPr lang="en-GB" b="1" dirty="0">
              <a:effectLst/>
            </a:endParaRPr>
          </a:p>
          <a:p>
            <a:pPr marL="0" indent="0">
              <a:buNone/>
            </a:pPr>
            <a:r>
              <a:rPr lang="en-GB" b="1" dirty="0">
                <a:effectLst/>
                <a:latin typeface="Georgia" panose="02040502050405020303" pitchFamily="18" charset="0"/>
              </a:rPr>
              <a:t>Anon, PVZ Plant Character Models, Gordon Wang [online]. </a:t>
            </a:r>
            <a:r>
              <a:rPr lang="en-GB" b="1" i="1" dirty="0" err="1">
                <a:effectLst/>
                <a:latin typeface="Georgia" panose="02040502050405020303" pitchFamily="18" charset="0"/>
              </a:rPr>
              <a:t>ArtStation</a:t>
            </a:r>
            <a:r>
              <a:rPr lang="en-GB" b="1" dirty="0">
                <a:effectLst/>
                <a:latin typeface="Georgia" panose="02040502050405020303" pitchFamily="18" charset="0"/>
              </a:rPr>
              <a:t>. Available at: https://www.artstation.com/artwork/KO208X [Accessed 12 November 2023 j].</a:t>
            </a:r>
            <a:endParaRPr lang="en-GB" b="1" dirty="0">
              <a:effectLst/>
            </a:endParaRPr>
          </a:p>
          <a:p>
            <a:pPr marL="0" indent="0">
              <a:buNone/>
            </a:pPr>
            <a:r>
              <a:rPr lang="en-GB" b="1" dirty="0">
                <a:effectLst/>
                <a:latin typeface="Georgia" panose="02040502050405020303" pitchFamily="18" charset="0"/>
              </a:rPr>
              <a:t>Anon, Steam Community :: Guide :: Tier list for all the weapons in BO III Zombies [online]. </a:t>
            </a:r>
            <a:r>
              <a:rPr lang="en-GB" b="1" i="1" dirty="0">
                <a:effectLst/>
                <a:latin typeface="Georgia" panose="02040502050405020303" pitchFamily="18" charset="0"/>
              </a:rPr>
              <a:t>Steamcommunity.com</a:t>
            </a:r>
            <a:r>
              <a:rPr lang="en-GB" b="1" dirty="0">
                <a:effectLst/>
                <a:latin typeface="Georgia" panose="02040502050405020303" pitchFamily="18" charset="0"/>
              </a:rPr>
              <a:t>. Available at: https://steamcommunity.com/sharedfiles/filedetails/?id=758313788 [Accessed 3 November 2023 k].</a:t>
            </a:r>
            <a:endParaRPr lang="en-GB" b="1" dirty="0">
              <a:effectLst/>
            </a:endParaRPr>
          </a:p>
          <a:p>
            <a:pPr marL="0" indent="0">
              <a:buNone/>
            </a:pPr>
            <a:r>
              <a:rPr lang="en-GB" b="1" dirty="0">
                <a:effectLst/>
                <a:latin typeface="Georgia" panose="02040502050405020303" pitchFamily="18" charset="0"/>
              </a:rPr>
              <a:t>Anon, 2022. </a:t>
            </a:r>
            <a:r>
              <a:rPr lang="en-GB" b="1" i="1" dirty="0">
                <a:effectLst/>
                <a:latin typeface="Georgia" panose="02040502050405020303" pitchFamily="18" charset="0"/>
              </a:rPr>
              <a:t>Stylized Mangrove Greenhouse - Download Free 3D model by </a:t>
            </a:r>
            <a:r>
              <a:rPr lang="en-GB" b="1" i="1" dirty="0" err="1">
                <a:effectLst/>
                <a:latin typeface="Georgia" panose="02040502050405020303" pitchFamily="18" charset="0"/>
              </a:rPr>
              <a:t>Bársh</a:t>
            </a:r>
            <a:r>
              <a:rPr lang="en-GB" b="1" i="1" dirty="0">
                <a:effectLst/>
                <a:latin typeface="Georgia" panose="02040502050405020303" pitchFamily="18" charset="0"/>
              </a:rPr>
              <a:t> (@borsh_and)</a:t>
            </a:r>
            <a:r>
              <a:rPr lang="en-GB" b="1" dirty="0">
                <a:effectLst/>
                <a:latin typeface="Georgia" panose="02040502050405020303" pitchFamily="18" charset="0"/>
              </a:rPr>
              <a:t> [eBook]. Available at: https://sketchfab.com/3d-models/stylized-mangrove-greenhouse-4ad533f838f44fa583683ab7939c6aa1 [Accessed 20 October 2023].</a:t>
            </a:r>
            <a:endParaRPr lang="en-GB" b="1" dirty="0">
              <a:effectLst/>
            </a:endParaRPr>
          </a:p>
          <a:p>
            <a:pPr marL="0" indent="0">
              <a:buNone/>
            </a:pPr>
            <a:r>
              <a:rPr lang="en-GB" b="1" dirty="0">
                <a:effectLst/>
                <a:latin typeface="Georgia" panose="02040502050405020303" pitchFamily="18" charset="0"/>
              </a:rPr>
              <a:t>Anon, 2021. </a:t>
            </a:r>
            <a:r>
              <a:rPr lang="en-GB" b="1" i="1" dirty="0">
                <a:effectLst/>
                <a:latin typeface="Georgia" panose="02040502050405020303" pitchFamily="18" charset="0"/>
              </a:rPr>
              <a:t>Sunflower (Plants vs. Zombies) - Download Free 3D model by </a:t>
            </a:r>
            <a:r>
              <a:rPr lang="en-GB" b="1" i="1" dirty="0" err="1">
                <a:effectLst/>
                <a:latin typeface="Georgia" panose="02040502050405020303" pitchFamily="18" charset="0"/>
              </a:rPr>
              <a:t>KillerBear</a:t>
            </a:r>
            <a:r>
              <a:rPr lang="en-GB" b="1" dirty="0">
                <a:effectLst/>
                <a:latin typeface="Georgia" panose="02040502050405020303" pitchFamily="18" charset="0"/>
              </a:rPr>
              <a:t> [eBook]. Available at: https://sketchfab.com/3d-models/sunflower-plants-vs-zombies-a5a7d590bd0a4288b489c1421aa59c14 [Accessed 20 October 2023].</a:t>
            </a:r>
            <a:endParaRPr lang="en-GB" b="1" dirty="0">
              <a:effectLst/>
            </a:endParaRPr>
          </a:p>
          <a:p>
            <a:pPr marL="0" indent="0">
              <a:buNone/>
            </a:pPr>
            <a:r>
              <a:rPr lang="en-GB" b="1" dirty="0">
                <a:effectLst/>
                <a:latin typeface="Georgia" panose="02040502050405020303" pitchFamily="18" charset="0"/>
              </a:rPr>
              <a:t>Anon, </a:t>
            </a:r>
            <a:r>
              <a:rPr lang="en-GB" b="1" i="1" dirty="0">
                <a:effectLst/>
                <a:latin typeface="Georgia" panose="02040502050405020303" pitchFamily="18" charset="0"/>
              </a:rPr>
              <a:t>Nocookie.net</a:t>
            </a:r>
            <a:r>
              <a:rPr lang="en-GB" b="1" dirty="0">
                <a:effectLst/>
                <a:latin typeface="Georgia" panose="02040502050405020303" pitchFamily="18" charset="0"/>
              </a:rPr>
              <a:t>. Available at: https://static.wikia.nocookie.net/gardenwarfare_gamepedia/images/3/3e/Chomper_front.PNG/revision/latest/scale-to-width-down/275?cb=20160224122152 [Accessed 13 October 2023 l].</a:t>
            </a:r>
            <a:endParaRPr lang="en-GB" b="1" dirty="0">
              <a:effectLst/>
            </a:endParaRPr>
          </a:p>
          <a:p>
            <a:pPr marL="0" indent="0">
              <a:buNone/>
            </a:pPr>
            <a:r>
              <a:rPr lang="en-GB" b="1" dirty="0">
                <a:effectLst/>
                <a:latin typeface="Georgia" panose="02040502050405020303" pitchFamily="18" charset="0"/>
              </a:rPr>
              <a:t>Anon, </a:t>
            </a:r>
            <a:r>
              <a:rPr lang="en-GB" b="1" i="1" dirty="0">
                <a:effectLst/>
                <a:latin typeface="Georgia" panose="02040502050405020303" pitchFamily="18" charset="0"/>
              </a:rPr>
              <a:t>Plutonium.pw</a:t>
            </a:r>
            <a:r>
              <a:rPr lang="en-GB" b="1" dirty="0">
                <a:effectLst/>
                <a:latin typeface="Georgia" panose="02040502050405020303" pitchFamily="18" charset="0"/>
              </a:rPr>
              <a:t>. Available at: https://forum.plutonium.pw/topic/16186/bo2-zombies-ez-2-see-parts-origins-retexture [Accessed 12 November 2023 m].</a:t>
            </a:r>
            <a:endParaRPr lang="en-GB" b="1" dirty="0">
              <a:effectLst/>
            </a:endParaRPr>
          </a:p>
          <a:p>
            <a:pPr marL="0" indent="0">
              <a:buNone/>
            </a:pPr>
            <a:r>
              <a:rPr lang="en-GB" b="1" dirty="0">
                <a:effectLst/>
                <a:latin typeface="Georgia" panose="02040502050405020303" pitchFamily="18" charset="0"/>
              </a:rPr>
              <a:t>Bugs, 2023. Abyss update preview — [online]. </a:t>
            </a:r>
            <a:r>
              <a:rPr lang="en-GB" b="1" i="1" dirty="0" err="1">
                <a:effectLst/>
                <a:latin typeface="Georgia" panose="02040502050405020303" pitchFamily="18" charset="0"/>
              </a:rPr>
              <a:t>Rustafied</a:t>
            </a:r>
            <a:r>
              <a:rPr lang="en-GB" b="1" dirty="0">
                <a:effectLst/>
                <a:latin typeface="Georgia" panose="02040502050405020303" pitchFamily="18" charset="0"/>
              </a:rPr>
              <a:t>. Available at: https://www.rustafied.com/updates/2023/6/29/abyss-update-preview [Accessed 3 November 2023].</a:t>
            </a:r>
            <a:endParaRPr lang="en-GB" b="1" dirty="0">
              <a:effectLst/>
            </a:endParaRPr>
          </a:p>
          <a:p>
            <a:pPr marL="0" indent="0">
              <a:buNone/>
            </a:pPr>
            <a:r>
              <a:rPr lang="en-GB" b="1" dirty="0">
                <a:effectLst/>
                <a:latin typeface="Georgia" panose="02040502050405020303" pitchFamily="18" charset="0"/>
              </a:rPr>
              <a:t>Chandler, S., 2018. How to unlock the Pack-a-Punch in Classified - Call of Duty: Black Ops 4 Zombies [online]. </a:t>
            </a:r>
            <a:r>
              <a:rPr lang="en-GB" b="1" i="1" dirty="0" err="1">
                <a:effectLst/>
                <a:latin typeface="Georgia" panose="02040502050405020303" pitchFamily="18" charset="0"/>
              </a:rPr>
              <a:t>Shacknews</a:t>
            </a:r>
            <a:r>
              <a:rPr lang="en-GB" b="1" dirty="0">
                <a:effectLst/>
                <a:latin typeface="Georgia" panose="02040502050405020303" pitchFamily="18" charset="0"/>
              </a:rPr>
              <a:t>. Available at: https://www.shacknews.com/article/107974/how-to-unlock-the-pack-a-punch-in-classified-call-of-duty-black-ops-4-zombies [Accessed 12 November 2023].</a:t>
            </a:r>
            <a:endParaRPr lang="en-GB" b="1" dirty="0">
              <a:effectLst/>
            </a:endParaRPr>
          </a:p>
          <a:p>
            <a:pPr marL="0" indent="0">
              <a:buNone/>
            </a:pPr>
            <a:r>
              <a:rPr lang="en-GB" b="1" dirty="0" err="1">
                <a:effectLst/>
                <a:latin typeface="Georgia" panose="02040502050405020303" pitchFamily="18" charset="0"/>
              </a:rPr>
              <a:t>CriesOfFurya</a:t>
            </a:r>
            <a:r>
              <a:rPr lang="en-GB" b="1" dirty="0">
                <a:effectLst/>
                <a:latin typeface="Georgia" panose="02040502050405020303" pitchFamily="18" charset="0"/>
              </a:rPr>
              <a:t>, 2018. COD Black Ops 4: IX - How to Build the Zombie Shield [online]. </a:t>
            </a:r>
            <a:r>
              <a:rPr lang="en-GB" b="1" i="1" dirty="0" err="1">
                <a:effectLst/>
                <a:latin typeface="Georgia" panose="02040502050405020303" pitchFamily="18" charset="0"/>
              </a:rPr>
              <a:t>PowerPyx</a:t>
            </a:r>
            <a:r>
              <a:rPr lang="en-GB" b="1" dirty="0">
                <a:effectLst/>
                <a:latin typeface="Georgia" panose="02040502050405020303" pitchFamily="18" charset="0"/>
              </a:rPr>
              <a:t>. Available at: https://www.powerpyx.com/cod-black-ops-4-ix-how-to-build-the-zombie-shield/ [Accessed 12 November 2023].</a:t>
            </a:r>
            <a:endParaRPr lang="en-GB" b="1" dirty="0">
              <a:effectLst/>
            </a:endParaRPr>
          </a:p>
          <a:p>
            <a:pPr marL="0" indent="0">
              <a:buNone/>
            </a:pPr>
            <a:r>
              <a:rPr lang="en-GB" b="1" dirty="0">
                <a:effectLst/>
                <a:latin typeface="Georgia" panose="02040502050405020303" pitchFamily="18" charset="0"/>
              </a:rPr>
              <a:t>Duran, M., Black Ops III : Zombies Game Mode UI, Miguel Duran [online]. </a:t>
            </a:r>
            <a:r>
              <a:rPr lang="en-GB" b="1" i="1" dirty="0" err="1">
                <a:effectLst/>
                <a:latin typeface="Georgia" panose="02040502050405020303" pitchFamily="18" charset="0"/>
              </a:rPr>
              <a:t>ArtStation</a:t>
            </a:r>
            <a:r>
              <a:rPr lang="en-GB" b="1" dirty="0">
                <a:effectLst/>
                <a:latin typeface="Georgia" panose="02040502050405020303" pitchFamily="18" charset="0"/>
              </a:rPr>
              <a:t>. Available at: https://www.artstation.com/artwork/rJzL9e [Accessed 12 November 2023].</a:t>
            </a:r>
            <a:endParaRPr lang="en-GB" b="1" dirty="0">
              <a:effectLst/>
            </a:endParaRPr>
          </a:p>
          <a:p>
            <a:pPr marL="0" indent="0">
              <a:buNone/>
            </a:pPr>
            <a:r>
              <a:rPr lang="en-GB" b="1" dirty="0">
                <a:effectLst/>
                <a:latin typeface="Georgia" panose="02040502050405020303" pitchFamily="18" charset="0"/>
              </a:rPr>
              <a:t>EA, 2016. </a:t>
            </a:r>
            <a:r>
              <a:rPr lang="en-GB" b="1" i="1" dirty="0">
                <a:effectLst/>
                <a:latin typeface="Georgia" panose="02040502050405020303" pitchFamily="18" charset="0"/>
              </a:rPr>
              <a:t>plants vs zombies garden warfare 2</a:t>
            </a:r>
            <a:r>
              <a:rPr lang="en-GB" b="1" dirty="0">
                <a:effectLst/>
                <a:latin typeface="Georgia" panose="02040502050405020303" pitchFamily="18" charset="0"/>
              </a:rPr>
              <a:t> [eBook]. Available at: https://store.steampowered.com/app/1922560/Plants_vs_Zombies_Garden_Warfare_2_Deluxe_Edition/.</a:t>
            </a:r>
            <a:endParaRPr lang="en-GB" b="1" dirty="0">
              <a:effectLst/>
            </a:endParaRPr>
          </a:p>
          <a:p>
            <a:pPr marL="0" indent="0">
              <a:buNone/>
            </a:pPr>
            <a:r>
              <a:rPr lang="en-GB" b="1" dirty="0">
                <a:effectLst/>
                <a:latin typeface="Georgia" panose="02040502050405020303" pitchFamily="18" charset="0"/>
              </a:rPr>
              <a:t>Into Film, </a:t>
            </a:r>
            <a:r>
              <a:rPr lang="en-GB" b="1" dirty="0" err="1">
                <a:effectLst/>
                <a:latin typeface="Georgia" panose="02040502050405020303" pitchFamily="18" charset="0"/>
              </a:rPr>
              <a:t>Gnomeo</a:t>
            </a:r>
            <a:r>
              <a:rPr lang="en-GB" b="1" dirty="0">
                <a:effectLst/>
                <a:latin typeface="Georgia" panose="02040502050405020303" pitchFamily="18" charset="0"/>
              </a:rPr>
              <a:t> and Juliet [online]. </a:t>
            </a:r>
            <a:r>
              <a:rPr lang="en-GB" b="1" i="1" dirty="0">
                <a:effectLst/>
                <a:latin typeface="Georgia" panose="02040502050405020303" pitchFamily="18" charset="0"/>
              </a:rPr>
              <a:t>Intofilm.org</a:t>
            </a:r>
            <a:r>
              <a:rPr lang="en-GB" b="1" dirty="0">
                <a:effectLst/>
                <a:latin typeface="Georgia" panose="02040502050405020303" pitchFamily="18" charset="0"/>
              </a:rPr>
              <a:t>. Available at: https://www.intofilm.org/films/16615 [Accessed 3 November 2023].</a:t>
            </a:r>
          </a:p>
          <a:p>
            <a:pPr marL="0" indent="0">
              <a:buNone/>
            </a:pPr>
            <a:br>
              <a:rPr lang="en-GB" b="1" dirty="0">
                <a:effectLst/>
              </a:rPr>
            </a:br>
            <a:endParaRPr lang="en-GB" b="1" dirty="0"/>
          </a:p>
        </p:txBody>
      </p:sp>
    </p:spTree>
    <p:extLst>
      <p:ext uri="{BB962C8B-B14F-4D97-AF65-F5344CB8AC3E}">
        <p14:creationId xmlns:p14="http://schemas.microsoft.com/office/powerpoint/2010/main" val="37725104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385</TotalTime>
  <Words>1146</Words>
  <Application>Microsoft Office PowerPoint</Application>
  <PresentationFormat>Widescreen</PresentationFormat>
  <Paragraphs>36</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Georgia</vt:lpstr>
      <vt:lpstr>Office Theme</vt:lpstr>
      <vt:lpstr>Research</vt:lpstr>
      <vt:lpstr>Environment</vt:lpstr>
      <vt:lpstr>Plants</vt:lpstr>
      <vt:lpstr>Gnomes</vt:lpstr>
      <vt:lpstr>Guns </vt:lpstr>
      <vt:lpstr>UI</vt:lpstr>
      <vt:lpstr>interactables</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dc:title>
  <dc:creator>Jared Seymour</dc:creator>
  <cp:lastModifiedBy>Jared Seymour 2021 (N0999686)</cp:lastModifiedBy>
  <cp:revision>20</cp:revision>
  <dcterms:created xsi:type="dcterms:W3CDTF">2023-10-13T11:10:48Z</dcterms:created>
  <dcterms:modified xsi:type="dcterms:W3CDTF">2023-11-12T14:54:51Z</dcterms:modified>
</cp:coreProperties>
</file>

<file path=docProps/thumbnail.jpeg>
</file>